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7" name="Google Shape;19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hyperlink" Target="https://github.com/jaydeleon21/IBM-Data-Science-Capstone-Project/blob/main/jupyter-labs-data_wrangling_jupyterlite.jupyterlite.ipynb" TargetMode="External"/><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github.com/jaydeleon21/IBM-Data-Science-Capstone-Project/blob/main/jupyter-eda-visualization.ipynb" TargetMode="External"/><Relationship Id="rId5" Type="http://schemas.openxmlformats.org/officeDocument/2006/relationships/image" Target="../media/image9.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hyperlink" Target="https://github.com/jaydeleon21/IBM-Data-Science-Capstone-Project/blob/main/jupyter-labs-eda-sq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hyperlink" Target="https://github.com/jaydeleon21/IBM-Data-Science-Capstone-Project/blob/main/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hyperlink" Target="https://github.com/jaydeleon21/IBM-Data-Science-Capstone-Project/blob/main/SpaceX_Machine_Learning_Prediction_.jupyterlite.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35.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32.png"/><Relationship Id="rId5"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s://github.com/jaydeleon21/IBM-Data-Science-Capstone-Project/blob/main/jupyter-labs-spacex-data-collection-api%20(1).ipynb" TargetMode="External"/><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github.com/jaydeleon21/IBM-Data-Science-Capstone-Project/blob/main/jupyter-labs-web-scraping.ipynb" TargetMode="External"/><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Jaymart de Leon</a:t>
            </a:r>
            <a:endParaRPr/>
          </a:p>
          <a:p>
            <a:pPr indent="0" lvl="0" marL="0" marR="0" rtl="0" algn="l">
              <a:spcBef>
                <a:spcPts val="0"/>
              </a:spcBef>
              <a:spcAft>
                <a:spcPts val="0"/>
              </a:spcAft>
              <a:buNone/>
            </a:pPr>
            <a:r>
              <a:rPr lang="en-US" sz="1800">
                <a:solidFill>
                  <a:schemeClr val="lt2"/>
                </a:solidFill>
              </a:rPr>
              <a:t>November 16th, 2022</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body"/>
          </p:nvPr>
        </p:nvSpPr>
        <p:spPr>
          <a:xfrm>
            <a:off x="770001" y="1587425"/>
            <a:ext cx="49848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Char char="•"/>
            </a:pPr>
            <a:r>
              <a:rPr lang="en-US" sz="2200">
                <a:solidFill>
                  <a:srgbClr val="292929"/>
                </a:solidFill>
              </a:rPr>
              <a:t>Performed exploratory analysis and determined the training labels</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Calculated the variety of launches at each website, and wide variety and incidence of each orbits.</a:t>
            </a:r>
            <a:endParaRPr sz="1650">
              <a:solidFill>
                <a:srgbClr val="1F1F1F"/>
              </a:solidFill>
            </a:endParaRPr>
          </a:p>
          <a:p>
            <a:pPr indent="-228600" lvl="0" marL="228600" marR="0" rtl="0" algn="l">
              <a:lnSpc>
                <a:spcPct val="90000"/>
              </a:lnSpc>
              <a:spcBef>
                <a:spcPts val="1000"/>
              </a:spcBef>
              <a:spcAft>
                <a:spcPts val="0"/>
              </a:spcAft>
              <a:buClr>
                <a:srgbClr val="292929"/>
              </a:buClr>
              <a:buSzPts val="2200"/>
              <a:buChar char="•"/>
            </a:pPr>
            <a:r>
              <a:rPr lang="en-US" sz="2200">
                <a:solidFill>
                  <a:srgbClr val="292929"/>
                </a:solidFill>
              </a:rPr>
              <a:t>Created landing outcome from outcome column and exported the results to .csv file.</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GitHub URL: </a:t>
            </a:r>
            <a:r>
              <a:rPr lang="en-US" sz="2200" u="sng">
                <a:solidFill>
                  <a:schemeClr val="hlink"/>
                </a:solidFill>
                <a:hlinkClick r:id="rId4"/>
              </a:rPr>
              <a:t>Data Wrangling</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55" name="Google Shape;155;p2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6" name="Google Shape;156;p24"/>
          <p:cNvPicPr preferRelativeResize="0"/>
          <p:nvPr/>
        </p:nvPicPr>
        <p:blipFill>
          <a:blip r:embed="rId5">
            <a:alphaModFix/>
          </a:blip>
          <a:stretch>
            <a:fillRect/>
          </a:stretch>
        </p:blipFill>
        <p:spPr>
          <a:xfrm>
            <a:off x="5960048" y="1587425"/>
            <a:ext cx="5325551" cy="401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25"/>
          <p:cNvSpPr txBox="1"/>
          <p:nvPr>
            <p:ph idx="1" type="body"/>
          </p:nvPr>
        </p:nvSpPr>
        <p:spPr>
          <a:xfrm>
            <a:off x="770000" y="1466876"/>
            <a:ext cx="9745500" cy="4710000"/>
          </a:xfrm>
          <a:prstGeom prst="rect">
            <a:avLst/>
          </a:prstGeom>
          <a:noFill/>
          <a:ln>
            <a:noFill/>
          </a:ln>
        </p:spPr>
        <p:txBody>
          <a:bodyPr anchorCtr="0" anchor="t" bIns="45700" lIns="91425" spcFirstLastPara="1" rIns="91425" wrap="square" tIns="45700">
            <a:noAutofit/>
          </a:bodyPr>
          <a:lstStyle/>
          <a:p>
            <a:pPr indent="-215900" lvl="0" marL="228600" marR="0" rtl="0" algn="l">
              <a:lnSpc>
                <a:spcPct val="100000"/>
              </a:lnSpc>
              <a:spcBef>
                <a:spcPts val="0"/>
              </a:spcBef>
              <a:spcAft>
                <a:spcPts val="0"/>
              </a:spcAft>
              <a:buClr>
                <a:srgbClr val="292929"/>
              </a:buClr>
              <a:buSzPts val="2000"/>
              <a:buChar char="•"/>
            </a:pPr>
            <a:r>
              <a:rPr lang="en-US" sz="2000">
                <a:solidFill>
                  <a:srgbClr val="292929"/>
                </a:solidFill>
              </a:rPr>
              <a:t>Survey the data visualizing the </a:t>
            </a:r>
            <a:r>
              <a:rPr lang="en-US" sz="2000">
                <a:solidFill>
                  <a:srgbClr val="292929"/>
                </a:solidFill>
              </a:rPr>
              <a:t>connection</a:t>
            </a:r>
            <a:r>
              <a:rPr lang="en-US" sz="2000">
                <a:solidFill>
                  <a:srgbClr val="292929"/>
                </a:solidFill>
              </a:rPr>
              <a:t> between flight number and payload and </a:t>
            </a:r>
            <a:r>
              <a:rPr lang="en-US" sz="2000">
                <a:solidFill>
                  <a:srgbClr val="292929"/>
                </a:solidFill>
              </a:rPr>
              <a:t>launch</a:t>
            </a:r>
            <a:r>
              <a:rPr lang="en-US" sz="2000">
                <a:solidFill>
                  <a:srgbClr val="292929"/>
                </a:solidFill>
              </a:rPr>
              <a:t> site, success rate of each orbit type, flight number and orbit type, the launch success by yearly trend</a:t>
            </a:r>
            <a:endParaRPr sz="2000">
              <a:solidFill>
                <a:srgbClr val="292929"/>
              </a:solidFill>
            </a:endParaRPr>
          </a:p>
          <a:p>
            <a:pPr indent="-2159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rPr>
              <a:t>GitHub URL: </a:t>
            </a:r>
            <a:r>
              <a:rPr lang="en-US" sz="2000" u="sng">
                <a:solidFill>
                  <a:schemeClr val="hlink"/>
                </a:solidFill>
                <a:hlinkClick r:id="rId4"/>
              </a:rPr>
              <a:t>EDA with Visualization</a:t>
            </a:r>
            <a:endParaRPr sz="12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3" name="Google Shape;16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64" name="Google Shape;164;p25"/>
          <p:cNvPicPr preferRelativeResize="0"/>
          <p:nvPr/>
        </p:nvPicPr>
        <p:blipFill>
          <a:blip r:embed="rId5">
            <a:alphaModFix/>
          </a:blip>
          <a:stretch>
            <a:fillRect/>
          </a:stretch>
        </p:blipFill>
        <p:spPr>
          <a:xfrm>
            <a:off x="770000" y="3030575"/>
            <a:ext cx="4425751" cy="3396626"/>
          </a:xfrm>
          <a:prstGeom prst="rect">
            <a:avLst/>
          </a:prstGeom>
          <a:noFill/>
          <a:ln>
            <a:noFill/>
          </a:ln>
        </p:spPr>
      </p:pic>
      <p:pic>
        <p:nvPicPr>
          <p:cNvPr id="165" name="Google Shape;165;p25"/>
          <p:cNvPicPr preferRelativeResize="0"/>
          <p:nvPr/>
        </p:nvPicPr>
        <p:blipFill>
          <a:blip r:embed="rId6">
            <a:alphaModFix/>
          </a:blip>
          <a:stretch>
            <a:fillRect/>
          </a:stretch>
        </p:blipFill>
        <p:spPr>
          <a:xfrm>
            <a:off x="5516200" y="3030575"/>
            <a:ext cx="5941776" cy="3396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26"/>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15900" lvl="0" marL="228600" marR="0" rtl="0" algn="l">
              <a:lnSpc>
                <a:spcPct val="100000"/>
              </a:lnSpc>
              <a:spcBef>
                <a:spcPts val="500"/>
              </a:spcBef>
              <a:spcAft>
                <a:spcPts val="0"/>
              </a:spcAft>
              <a:buClr>
                <a:srgbClr val="292929"/>
              </a:buClr>
              <a:buSzPts val="2000"/>
              <a:buChar char="•"/>
            </a:pPr>
            <a:r>
              <a:rPr lang="en-US" sz="2000">
                <a:solidFill>
                  <a:srgbClr val="292929"/>
                </a:solidFill>
              </a:rPr>
              <a:t>Loaded the SpaceX dataset into IBM DB2 and using the </a:t>
            </a:r>
            <a:r>
              <a:rPr lang="en-US" sz="2000">
                <a:solidFill>
                  <a:srgbClr val="292929"/>
                </a:solidFill>
              </a:rPr>
              <a:t>jupyter notebook to analyze the dataset</a:t>
            </a:r>
            <a:endParaRPr sz="2000">
              <a:solidFill>
                <a:srgbClr val="292929"/>
              </a:solidFill>
            </a:endParaRPr>
          </a:p>
          <a:p>
            <a:pPr indent="-215900" lvl="0" marL="228600" marR="0" rtl="0" algn="l">
              <a:lnSpc>
                <a:spcPct val="100000"/>
              </a:lnSpc>
              <a:spcBef>
                <a:spcPts val="500"/>
              </a:spcBef>
              <a:spcAft>
                <a:spcPts val="0"/>
              </a:spcAft>
              <a:buClr>
                <a:srgbClr val="292929"/>
              </a:buClr>
              <a:buSzPts val="2000"/>
              <a:buChar char="•"/>
            </a:pPr>
            <a:r>
              <a:rPr lang="en-US" sz="2000">
                <a:solidFill>
                  <a:srgbClr val="292929"/>
                </a:solidFill>
              </a:rPr>
              <a:t>Applied EDA with SQL to get insight from the data. Wrote to find out for instance:</a:t>
            </a:r>
            <a:endParaRPr sz="2000">
              <a:solidFill>
                <a:srgbClr val="292929"/>
              </a:solidFill>
            </a:endParaRPr>
          </a:p>
          <a:p>
            <a:pPr indent="-355600" lvl="1" marL="914400" marR="0" rtl="0" algn="l">
              <a:lnSpc>
                <a:spcPct val="100000"/>
              </a:lnSpc>
              <a:spcBef>
                <a:spcPts val="500"/>
              </a:spcBef>
              <a:spcAft>
                <a:spcPts val="0"/>
              </a:spcAft>
              <a:buClr>
                <a:srgbClr val="292929"/>
              </a:buClr>
              <a:buSzPts val="2000"/>
              <a:buChar char="○"/>
            </a:pPr>
            <a:r>
              <a:rPr lang="en-US" sz="2000">
                <a:solidFill>
                  <a:srgbClr val="292929"/>
                </a:solidFill>
              </a:rPr>
              <a:t>The unique names of each lunch site for each space mission</a:t>
            </a:r>
            <a:endParaRPr sz="2000">
              <a:solidFill>
                <a:srgbClr val="292929"/>
              </a:solidFill>
            </a:endParaRPr>
          </a:p>
          <a:p>
            <a:pPr indent="-355600" lvl="1" marL="914400" marR="0" rtl="0" algn="l">
              <a:lnSpc>
                <a:spcPct val="100000"/>
              </a:lnSpc>
              <a:spcBef>
                <a:spcPts val="500"/>
              </a:spcBef>
              <a:spcAft>
                <a:spcPts val="0"/>
              </a:spcAft>
              <a:buClr>
                <a:srgbClr val="292929"/>
              </a:buClr>
              <a:buSzPts val="2000"/>
              <a:buChar char="○"/>
            </a:pPr>
            <a:r>
              <a:rPr lang="en-US" sz="2000">
                <a:solidFill>
                  <a:srgbClr val="292929"/>
                </a:solidFill>
              </a:rPr>
              <a:t>Total mass of payload by boosters launched by NASA (CRS)</a:t>
            </a:r>
            <a:endParaRPr sz="2000">
              <a:solidFill>
                <a:srgbClr val="292929"/>
              </a:solidFill>
            </a:endParaRPr>
          </a:p>
          <a:p>
            <a:pPr indent="-355600" lvl="1" marL="914400" marR="0" rtl="0" algn="l">
              <a:lnSpc>
                <a:spcPct val="100000"/>
              </a:lnSpc>
              <a:spcBef>
                <a:spcPts val="500"/>
              </a:spcBef>
              <a:spcAft>
                <a:spcPts val="0"/>
              </a:spcAft>
              <a:buClr>
                <a:srgbClr val="292929"/>
              </a:buClr>
              <a:buSzPts val="2000"/>
              <a:buChar char="○"/>
            </a:pPr>
            <a:r>
              <a:rPr lang="en-US" sz="2000">
                <a:solidFill>
                  <a:srgbClr val="292929"/>
                </a:solidFill>
              </a:rPr>
              <a:t>Average mass of payload by booster version F9 v1.1</a:t>
            </a:r>
            <a:endParaRPr sz="2000">
              <a:solidFill>
                <a:srgbClr val="292929"/>
              </a:solidFill>
            </a:endParaRPr>
          </a:p>
          <a:p>
            <a:pPr indent="-355600" lvl="1" marL="914400" marR="0" rtl="0" algn="l">
              <a:lnSpc>
                <a:spcPct val="100000"/>
              </a:lnSpc>
              <a:spcBef>
                <a:spcPts val="500"/>
              </a:spcBef>
              <a:spcAft>
                <a:spcPts val="0"/>
              </a:spcAft>
              <a:buClr>
                <a:srgbClr val="292929"/>
              </a:buClr>
              <a:buSzPts val="2000"/>
              <a:buChar char="○"/>
            </a:pPr>
            <a:r>
              <a:rPr lang="en-US" sz="2000">
                <a:solidFill>
                  <a:srgbClr val="292929"/>
                </a:solidFill>
              </a:rPr>
              <a:t>Total successful and failure outcomes for each mission</a:t>
            </a:r>
            <a:endParaRPr sz="2000">
              <a:solidFill>
                <a:srgbClr val="292929"/>
              </a:solidFill>
            </a:endParaRPr>
          </a:p>
          <a:p>
            <a:pPr indent="-355600" lvl="1" marL="914400" marR="0" rtl="0" algn="l">
              <a:lnSpc>
                <a:spcPct val="100000"/>
              </a:lnSpc>
              <a:spcBef>
                <a:spcPts val="500"/>
              </a:spcBef>
              <a:spcAft>
                <a:spcPts val="0"/>
              </a:spcAft>
              <a:buClr>
                <a:srgbClr val="292929"/>
              </a:buClr>
              <a:buSzPts val="2000"/>
              <a:buChar char="○"/>
            </a:pPr>
            <a:r>
              <a:rPr lang="en-US" sz="2000">
                <a:solidFill>
                  <a:srgbClr val="292929"/>
                </a:solidFill>
              </a:rPr>
              <a:t>The failed landing outcomes of drone ship, launch site and booster version</a:t>
            </a:r>
            <a:endParaRPr sz="2000">
              <a:solidFill>
                <a:srgbClr val="292929"/>
              </a:solidFill>
            </a:endParaRPr>
          </a:p>
          <a:p>
            <a:pPr indent="-215900" lvl="0" marL="228600" marR="0" rtl="0" algn="l">
              <a:lnSpc>
                <a:spcPct val="100000"/>
              </a:lnSpc>
              <a:spcBef>
                <a:spcPts val="500"/>
              </a:spcBef>
              <a:spcAft>
                <a:spcPts val="0"/>
              </a:spcAft>
              <a:buClr>
                <a:srgbClr val="292929"/>
              </a:buClr>
              <a:buSzPts val="2000"/>
              <a:buFont typeface="Arial"/>
              <a:buChar char="•"/>
            </a:pPr>
            <a:r>
              <a:rPr lang="en-US" sz="2000">
                <a:solidFill>
                  <a:srgbClr val="292929"/>
                </a:solidFill>
              </a:rPr>
              <a:t>GitHub URL:</a:t>
            </a:r>
            <a:r>
              <a:rPr lang="en-US" sz="2000">
                <a:solidFill>
                  <a:srgbClr val="292929"/>
                </a:solidFill>
              </a:rPr>
              <a:t> </a:t>
            </a:r>
            <a:r>
              <a:rPr lang="en-US" sz="2000" u="sng">
                <a:solidFill>
                  <a:schemeClr val="hlink"/>
                </a:solidFill>
                <a:hlinkClick r:id="rId4"/>
              </a:rPr>
              <a:t>EDA with SQL</a:t>
            </a:r>
            <a:endParaRPr sz="12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2" name="Google Shape;172;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8" name="Google Shape;178;p27"/>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rPr>
              <a:t>Marked all launch sites and visualize map objects such as markers, circles, lines to mark the success or failure of each of the site on the folium map.</a:t>
            </a:r>
            <a:endParaRPr sz="2000">
              <a:solidFill>
                <a:srgbClr val="1F1F1F"/>
              </a:solidFill>
            </a:endParaRPr>
          </a:p>
          <a:p>
            <a:pPr indent="-215900" lvl="0" marL="228600" marR="0" rtl="0" algn="l">
              <a:lnSpc>
                <a:spcPct val="100000"/>
              </a:lnSpc>
              <a:spcBef>
                <a:spcPts val="1000"/>
              </a:spcBef>
              <a:spcAft>
                <a:spcPts val="0"/>
              </a:spcAft>
              <a:buClr>
                <a:srgbClr val="292929"/>
              </a:buClr>
              <a:buSzPts val="2000"/>
              <a:buChar char="•"/>
            </a:pPr>
            <a:r>
              <a:rPr lang="en-US" sz="2000">
                <a:solidFill>
                  <a:srgbClr val="292929"/>
                </a:solidFill>
              </a:rPr>
              <a:t>Assigned the feature launch outcomes to class 0 (failure) and class 1 (success).</a:t>
            </a:r>
            <a:endParaRPr sz="2000">
              <a:solidFill>
                <a:srgbClr val="292929"/>
              </a:solidFill>
            </a:endParaRPr>
          </a:p>
          <a:p>
            <a:pPr indent="-215900" lvl="0" marL="228600" marR="0" rtl="0" algn="l">
              <a:lnSpc>
                <a:spcPct val="100000"/>
              </a:lnSpc>
              <a:spcBef>
                <a:spcPts val="1400"/>
              </a:spcBef>
              <a:spcAft>
                <a:spcPts val="0"/>
              </a:spcAft>
              <a:buClr>
                <a:srgbClr val="292929"/>
              </a:buClr>
              <a:buSzPts val="2000"/>
              <a:buFont typeface="Arial"/>
              <a:buChar char="•"/>
            </a:pPr>
            <a:r>
              <a:rPr lang="en-US" sz="2000"/>
              <a:t>Using the color-labeled marker clusters and identified which launch site have relatively high success rate.</a:t>
            </a:r>
            <a:endParaRPr sz="2000"/>
          </a:p>
          <a:p>
            <a:pPr indent="-215900" lvl="0" marL="228600" marR="0" rtl="0" algn="l">
              <a:lnSpc>
                <a:spcPct val="100000"/>
              </a:lnSpc>
              <a:spcBef>
                <a:spcPts val="1400"/>
              </a:spcBef>
              <a:spcAft>
                <a:spcPts val="0"/>
              </a:spcAft>
              <a:buSzPts val="2000"/>
              <a:buChar char="•"/>
            </a:pPr>
            <a:r>
              <a:rPr lang="en-US" sz="2000"/>
              <a:t>Calculated the distance of each of the launch site to its proximities. Example of the questions answered:</a:t>
            </a:r>
            <a:endParaRPr sz="2000"/>
          </a:p>
          <a:p>
            <a:pPr indent="-355600" lvl="1" marL="914400" marR="0" rtl="0" algn="l">
              <a:lnSpc>
                <a:spcPct val="100000"/>
              </a:lnSpc>
              <a:spcBef>
                <a:spcPts val="1400"/>
              </a:spcBef>
              <a:spcAft>
                <a:spcPts val="0"/>
              </a:spcAft>
              <a:buSzPts val="2000"/>
              <a:buChar char="○"/>
            </a:pPr>
            <a:r>
              <a:rPr lang="en-US" sz="2000"/>
              <a:t>Are the launch sites located next to railways, highways, and coastlines?</a:t>
            </a:r>
            <a:endParaRPr sz="2000"/>
          </a:p>
          <a:p>
            <a:pPr indent="-355600" lvl="1" marL="914400" marR="0" rtl="0" algn="l">
              <a:lnSpc>
                <a:spcPct val="100000"/>
              </a:lnSpc>
              <a:spcBef>
                <a:spcPts val="1400"/>
              </a:spcBef>
              <a:spcAft>
                <a:spcPts val="1000"/>
              </a:spcAft>
              <a:buSzPts val="2000"/>
              <a:buChar char="○"/>
            </a:pPr>
            <a:r>
              <a:rPr lang="en-US" sz="2000"/>
              <a:t>Do launch sites maintain a certain distance absent from cities?</a:t>
            </a:r>
            <a:endParaRPr sz="2800">
              <a:solidFill>
                <a:schemeClr val="dk1"/>
              </a:solidFill>
              <a:latin typeface="Calibri"/>
              <a:ea typeface="Calibri"/>
              <a:cs typeface="Calibri"/>
              <a:sym typeface="Calibri"/>
            </a:endParaRPr>
          </a:p>
        </p:txBody>
      </p:sp>
      <p:sp>
        <p:nvSpPr>
          <p:cNvPr id="179" name="Google Shape;179;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 name="Google Shape;185;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Bu</a:t>
            </a:r>
            <a:r>
              <a:rPr lang="en-US" sz="2200">
                <a:solidFill>
                  <a:srgbClr val="292929"/>
                </a:solidFill>
              </a:rPr>
              <a:t>ilt an interactive dashboard with Plotly Dash</a:t>
            </a:r>
            <a:endParaRPr sz="1650">
              <a:solidFill>
                <a:srgbClr val="1F1F1F"/>
              </a:solidFill>
            </a:endParaRPr>
          </a:p>
          <a:p>
            <a:pPr indent="-228600" lvl="0" marL="228600" marR="0" rtl="0" algn="l">
              <a:lnSpc>
                <a:spcPct val="100000"/>
              </a:lnSpc>
              <a:spcBef>
                <a:spcPts val="1000"/>
              </a:spcBef>
              <a:spcAft>
                <a:spcPts val="0"/>
              </a:spcAft>
              <a:buClr>
                <a:srgbClr val="292929"/>
              </a:buClr>
              <a:buSzPts val="2200"/>
              <a:buChar char="•"/>
            </a:pPr>
            <a:r>
              <a:rPr lang="en-US" sz="2200">
                <a:solidFill>
                  <a:srgbClr val="292929"/>
                </a:solidFill>
              </a:rPr>
              <a:t>Plotted pie charts showing the total launches by </a:t>
            </a:r>
            <a:r>
              <a:rPr lang="en-US" sz="2200">
                <a:solidFill>
                  <a:srgbClr val="292929"/>
                </a:solidFill>
              </a:rPr>
              <a:t>certain</a:t>
            </a:r>
            <a:r>
              <a:rPr lang="en-US" sz="2200">
                <a:solidFill>
                  <a:srgbClr val="292929"/>
                </a:solidFill>
              </a:rPr>
              <a:t> sites</a:t>
            </a:r>
            <a:endParaRPr sz="2200">
              <a:solidFill>
                <a:srgbClr val="292929"/>
              </a:solidFill>
            </a:endParaRPr>
          </a:p>
          <a:p>
            <a:pPr indent="-228600" lvl="0" marL="228600" marR="0" rtl="0" algn="l">
              <a:lnSpc>
                <a:spcPct val="100000"/>
              </a:lnSpc>
              <a:spcBef>
                <a:spcPts val="1000"/>
              </a:spcBef>
              <a:spcAft>
                <a:spcPts val="0"/>
              </a:spcAft>
              <a:buClr>
                <a:srgbClr val="292929"/>
              </a:buClr>
              <a:buSzPts val="2200"/>
              <a:buFont typeface="Arial"/>
              <a:buChar char="•"/>
            </a:pPr>
            <a:r>
              <a:rPr lang="en-US" sz="2200">
                <a:solidFill>
                  <a:srgbClr val="292929"/>
                </a:solidFill>
              </a:rPr>
              <a:t>A scatter plot showing the relationship between the outcome and the payload mass in kilograms for each booster version</a:t>
            </a:r>
            <a:endParaRPr sz="2200">
              <a:solidFill>
                <a:srgbClr val="292929"/>
              </a:solidFill>
            </a:endParaRPr>
          </a:p>
          <a:p>
            <a:pPr indent="-228600" lvl="0" marL="228600" marR="0" rtl="0" algn="l">
              <a:lnSpc>
                <a:spcPct val="100000"/>
              </a:lnSpc>
              <a:spcBef>
                <a:spcPts val="1000"/>
              </a:spcBef>
              <a:spcAft>
                <a:spcPts val="0"/>
              </a:spcAft>
              <a:buClr>
                <a:srgbClr val="292929"/>
              </a:buClr>
              <a:buSzPts val="2200"/>
              <a:buFont typeface="Arial"/>
              <a:buChar char="•"/>
            </a:pPr>
            <a:r>
              <a:rPr lang="en-US" sz="2200">
                <a:solidFill>
                  <a:srgbClr val="292929"/>
                </a:solidFill>
              </a:rPr>
              <a:t>GitHub URL: </a:t>
            </a:r>
            <a:r>
              <a:rPr lang="en-US" sz="2200" u="sng">
                <a:solidFill>
                  <a:schemeClr val="hlink"/>
                </a:solidFill>
                <a:hlinkClick r:id="rId4"/>
              </a:rPr>
              <a:t>space_dash.py</a:t>
            </a:r>
            <a:endParaRPr sz="2200">
              <a:solidFill>
                <a:srgbClr val="292929"/>
              </a:solidFill>
              <a:latin typeface="Arial"/>
              <a:ea typeface="Arial"/>
              <a:cs typeface="Arial"/>
              <a:sym typeface="Arial"/>
            </a:endParaRPr>
          </a:p>
          <a:p>
            <a:pPr indent="0" lvl="0" marL="457200" marR="0" rtl="0" algn="l">
              <a:lnSpc>
                <a:spcPct val="100000"/>
              </a:lnSpc>
              <a:spcBef>
                <a:spcPts val="1000"/>
              </a:spcBef>
              <a:spcAft>
                <a:spcPts val="0"/>
              </a:spcAft>
              <a:buNone/>
            </a:pPr>
            <a:r>
              <a:t/>
            </a:r>
            <a:endParaRPr sz="1650">
              <a:solidFill>
                <a:srgbClr val="1F1F1F"/>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6" name="Google Shape;186;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Transformed the data and divided our data into training and testing using numpy and pandas.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Utilizing GridSearchCV, constructed various machine learning models and adjusted various hyperparameters.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Used accuracy as our model's metric, enhanced the model through algorithm tuning and feature engineering.</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Discovered the classification model that performed the best.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URL: </a:t>
            </a:r>
            <a:r>
              <a:rPr lang="en-US" sz="2200" u="sng">
                <a:solidFill>
                  <a:schemeClr val="hlink"/>
                </a:solidFill>
                <a:hlinkClick r:id="rId4"/>
              </a:rPr>
              <a:t>Machine Learning Predictive Analysis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3" name="Google Shape;193;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0" name="Google Shape;200;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txBox="1"/>
          <p:nvPr>
            <p:ph idx="1" type="body"/>
          </p:nvPr>
        </p:nvSpPr>
        <p:spPr>
          <a:xfrm>
            <a:off x="864978" y="2057400"/>
            <a:ext cx="102933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Discovered from the plot that a launch site's success rate was proportional to the flight volume.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a:p>
        </p:txBody>
      </p:sp>
      <p:sp>
        <p:nvSpPr>
          <p:cNvPr id="213" name="Google Shape;213;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32"/>
          <p:cNvPicPr preferRelativeResize="0"/>
          <p:nvPr/>
        </p:nvPicPr>
        <p:blipFill>
          <a:blip r:embed="rId4">
            <a:alphaModFix/>
          </a:blip>
          <a:stretch>
            <a:fillRect/>
          </a:stretch>
        </p:blipFill>
        <p:spPr>
          <a:xfrm>
            <a:off x="1251100" y="2923450"/>
            <a:ext cx="9255300" cy="3102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33"/>
          <p:cNvSpPr txBox="1"/>
          <p:nvPr>
            <p:ph idx="1" type="body"/>
          </p:nvPr>
        </p:nvSpPr>
        <p:spPr>
          <a:xfrm>
            <a:off x="769975" y="1567175"/>
            <a:ext cx="10313100" cy="4289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greater the payload mass for launch site CCAFS SLC 40 the higher the success rate for the rocket.</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a:p>
        </p:txBody>
      </p:sp>
      <p:sp>
        <p:nvSpPr>
          <p:cNvPr id="221" name="Google Shape;221;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2" name="Google Shape;222;p33"/>
          <p:cNvPicPr preferRelativeResize="0"/>
          <p:nvPr/>
        </p:nvPicPr>
        <p:blipFill>
          <a:blip r:embed="rId4">
            <a:alphaModFix/>
          </a:blip>
          <a:stretch>
            <a:fillRect/>
          </a:stretch>
        </p:blipFill>
        <p:spPr>
          <a:xfrm>
            <a:off x="858300" y="2432250"/>
            <a:ext cx="10136451" cy="3182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34"/>
          <p:cNvSpPr txBox="1"/>
          <p:nvPr>
            <p:ph idx="1" type="body"/>
          </p:nvPr>
        </p:nvSpPr>
        <p:spPr>
          <a:xfrm>
            <a:off x="770000" y="1592250"/>
            <a:ext cx="3932100" cy="4301400"/>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00000"/>
              </a:lnSpc>
              <a:spcBef>
                <a:spcPts val="0"/>
              </a:spcBef>
              <a:spcAft>
                <a:spcPts val="0"/>
              </a:spcAft>
              <a:buClr>
                <a:srgbClr val="292929"/>
              </a:buClr>
              <a:buSzPts val="2000"/>
              <a:buFont typeface="Arial"/>
              <a:buChar char="•"/>
            </a:pPr>
            <a:r>
              <a:rPr lang="en-US" sz="2000">
                <a:solidFill>
                  <a:schemeClr val="dk1"/>
                </a:solidFill>
              </a:rPr>
              <a:t>From the plot that ES-L1, GEO, HEO, SSO, and VLEO all had the highest success rates.</a:t>
            </a:r>
            <a:endParaRPr sz="2000">
              <a:solidFill>
                <a:schemeClr val="dk1"/>
              </a:solidFill>
            </a:endParaRPr>
          </a:p>
          <a:p>
            <a:pPr indent="0" lvl="0" marL="0" marR="0" rtl="0" algn="l">
              <a:lnSpc>
                <a:spcPct val="100000"/>
              </a:lnSpc>
              <a:spcBef>
                <a:spcPts val="1400"/>
              </a:spcBef>
              <a:spcAft>
                <a:spcPts val="0"/>
              </a:spcAft>
              <a:buNone/>
            </a:pPr>
            <a:r>
              <a:t/>
            </a:r>
            <a:endParaRPr/>
          </a:p>
        </p:txBody>
      </p:sp>
      <p:sp>
        <p:nvSpPr>
          <p:cNvPr id="229" name="Google Shape;229;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30" name="Google Shape;230;p34"/>
          <p:cNvPicPr preferRelativeResize="0"/>
          <p:nvPr/>
        </p:nvPicPr>
        <p:blipFill>
          <a:blip r:embed="rId4">
            <a:alphaModFix/>
          </a:blip>
          <a:stretch>
            <a:fillRect/>
          </a:stretch>
        </p:blipFill>
        <p:spPr>
          <a:xfrm>
            <a:off x="5095400" y="1516800"/>
            <a:ext cx="5874874" cy="4508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35"/>
          <p:cNvSpPr txBox="1"/>
          <p:nvPr>
            <p:ph idx="1" type="body"/>
          </p:nvPr>
        </p:nvSpPr>
        <p:spPr>
          <a:xfrm>
            <a:off x="769975" y="1629875"/>
            <a:ext cx="10515600" cy="4251300"/>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rPr>
              <a:t>The relationship between flight number and orbit type is depicted in the plot below.We see that in the LEO orbit, achievement is connected with the number of flights though in the GTO orbit, there is no connection between flight number and the orbit.</a:t>
            </a:r>
            <a:endParaRPr sz="1200"/>
          </a:p>
          <a:p>
            <a:pPr indent="0" lvl="0" marL="0" marR="0" rtl="0" algn="l">
              <a:lnSpc>
                <a:spcPct val="100000"/>
              </a:lnSpc>
              <a:spcBef>
                <a:spcPts val="1400"/>
              </a:spcBef>
              <a:spcAft>
                <a:spcPts val="0"/>
              </a:spcAft>
              <a:buNone/>
            </a:pPr>
            <a:r>
              <a:t/>
            </a:r>
            <a:endParaRPr/>
          </a:p>
        </p:txBody>
      </p:sp>
      <p:sp>
        <p:nvSpPr>
          <p:cNvPr id="237" name="Google Shape;237;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8" name="Google Shape;238;p35"/>
          <p:cNvPicPr preferRelativeResize="0"/>
          <p:nvPr/>
        </p:nvPicPr>
        <p:blipFill>
          <a:blip r:embed="rId4">
            <a:alphaModFix/>
          </a:blip>
          <a:stretch>
            <a:fillRect/>
          </a:stretch>
        </p:blipFill>
        <p:spPr>
          <a:xfrm>
            <a:off x="714625" y="2707200"/>
            <a:ext cx="10570973" cy="32318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36"/>
          <p:cNvSpPr txBox="1"/>
          <p:nvPr>
            <p:ph idx="1" type="body"/>
          </p:nvPr>
        </p:nvSpPr>
        <p:spPr>
          <a:xfrm>
            <a:off x="769975" y="1604800"/>
            <a:ext cx="10515600" cy="4264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Observe that PO, LEO, and ISS orbits are more frequently used for successful landings of heavy payloads.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245" name="Google Shape;245;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6" name="Google Shape;246;p36"/>
          <p:cNvPicPr preferRelativeResize="0"/>
          <p:nvPr/>
        </p:nvPicPr>
        <p:blipFill>
          <a:blip r:embed="rId4">
            <a:alphaModFix/>
          </a:blip>
          <a:stretch>
            <a:fillRect/>
          </a:stretch>
        </p:blipFill>
        <p:spPr>
          <a:xfrm>
            <a:off x="918663" y="2467775"/>
            <a:ext cx="10354675" cy="3557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37"/>
          <p:cNvSpPr txBox="1"/>
          <p:nvPr>
            <p:ph idx="1" type="body"/>
          </p:nvPr>
        </p:nvSpPr>
        <p:spPr>
          <a:xfrm>
            <a:off x="769975" y="1579725"/>
            <a:ext cx="10515600" cy="4301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From the plot that the success rate has increased steadily since 2013 until 2020.</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a:p>
        </p:txBody>
      </p:sp>
      <p:sp>
        <p:nvSpPr>
          <p:cNvPr id="253" name="Google Shape;253;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4" name="Google Shape;254;p37"/>
          <p:cNvPicPr preferRelativeResize="0"/>
          <p:nvPr/>
        </p:nvPicPr>
        <p:blipFill>
          <a:blip r:embed="rId4">
            <a:alphaModFix/>
          </a:blip>
          <a:stretch>
            <a:fillRect/>
          </a:stretch>
        </p:blipFill>
        <p:spPr>
          <a:xfrm>
            <a:off x="1484650" y="2126400"/>
            <a:ext cx="8796099" cy="397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3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rPr>
              <a:t>Used the keyword "</a:t>
            </a:r>
            <a:r>
              <a:rPr b="1" lang="en-US" sz="2000">
                <a:solidFill>
                  <a:srgbClr val="292929"/>
                </a:solidFill>
              </a:rPr>
              <a:t>DISTINCT</a:t>
            </a:r>
            <a:r>
              <a:rPr lang="en-US" sz="2000">
                <a:solidFill>
                  <a:srgbClr val="292929"/>
                </a:solidFill>
              </a:rPr>
              <a:t>" to display only unique SpaceX data launch sites.</a:t>
            </a:r>
            <a:endParaRPr sz="1200"/>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p:txBody>
      </p:sp>
      <p:sp>
        <p:nvSpPr>
          <p:cNvPr id="261" name="Google Shape;261;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2" name="Google Shape;262;p38"/>
          <p:cNvPicPr preferRelativeResize="0"/>
          <p:nvPr/>
        </p:nvPicPr>
        <p:blipFill>
          <a:blip r:embed="rId4">
            <a:alphaModFix/>
          </a:blip>
          <a:stretch>
            <a:fillRect/>
          </a:stretch>
        </p:blipFill>
        <p:spPr>
          <a:xfrm>
            <a:off x="770000" y="2577025"/>
            <a:ext cx="10687973" cy="2848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Used the query above to display five records containing the launch site prefix "CCA."</a:t>
            </a:r>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269" name="Google Shape;269;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70" name="Google Shape;270;p39"/>
          <p:cNvPicPr preferRelativeResize="0"/>
          <p:nvPr/>
        </p:nvPicPr>
        <p:blipFill>
          <a:blip r:embed="rId4">
            <a:alphaModFix/>
          </a:blip>
          <a:stretch>
            <a:fillRect/>
          </a:stretch>
        </p:blipFill>
        <p:spPr>
          <a:xfrm>
            <a:off x="770000" y="2983925"/>
            <a:ext cx="10687975" cy="3092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Using the query below, determined that the total payload carried by NASA boosters was 256163.</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p:txBody>
      </p:sp>
      <p:sp>
        <p:nvSpPr>
          <p:cNvPr id="277" name="Google Shape;277;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8" name="Google Shape;278;p40"/>
          <p:cNvPicPr preferRelativeResize="0"/>
          <p:nvPr/>
        </p:nvPicPr>
        <p:blipFill>
          <a:blip r:embed="rId4">
            <a:alphaModFix/>
          </a:blip>
          <a:stretch>
            <a:fillRect/>
          </a:stretch>
        </p:blipFill>
        <p:spPr>
          <a:xfrm>
            <a:off x="770000" y="3021525"/>
            <a:ext cx="10187749" cy="2546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4" name="Google Shape;284;p4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Calculated that the booster version F9 v1.1 carried an average of 3676 kilograms of payload</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p:txBody>
      </p:sp>
      <p:sp>
        <p:nvSpPr>
          <p:cNvPr id="285" name="Google Shape;285;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6" name="Google Shape;286;p41"/>
          <p:cNvPicPr preferRelativeResize="0"/>
          <p:nvPr/>
        </p:nvPicPr>
        <p:blipFill>
          <a:blip r:embed="rId4">
            <a:alphaModFix/>
          </a:blip>
          <a:stretch>
            <a:fillRect/>
          </a:stretch>
        </p:blipFill>
        <p:spPr>
          <a:xfrm>
            <a:off x="770000" y="2854775"/>
            <a:ext cx="9745598" cy="260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4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Observed that the 5th of January 2017 marked the first successful landing on the ground pad.</a:t>
            </a:r>
            <a:endParaRPr sz="2800">
              <a:solidFill>
                <a:srgbClr val="292929"/>
              </a:solidFill>
              <a:latin typeface="Calibri"/>
              <a:ea typeface="Calibri"/>
              <a:cs typeface="Calibri"/>
              <a:sym typeface="Calibri"/>
            </a:endParaRPr>
          </a:p>
          <a:p>
            <a:pPr indent="0" lvl="0" marL="457200" marR="0" rtl="0" algn="l">
              <a:lnSpc>
                <a:spcPct val="100000"/>
              </a:lnSpc>
              <a:spcBef>
                <a:spcPts val="1400"/>
              </a:spcBef>
              <a:spcAft>
                <a:spcPts val="0"/>
              </a:spcAft>
              <a:buNone/>
            </a:pPr>
            <a:r>
              <a:t/>
            </a:r>
            <a:endParaRPr/>
          </a:p>
        </p:txBody>
      </p:sp>
      <p:sp>
        <p:nvSpPr>
          <p:cNvPr id="293" name="Google Shape;293;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4" name="Google Shape;294;p42"/>
          <p:cNvPicPr preferRelativeResize="0"/>
          <p:nvPr/>
        </p:nvPicPr>
        <p:blipFill>
          <a:blip r:embed="rId4">
            <a:alphaModFix/>
          </a:blip>
          <a:stretch>
            <a:fillRect/>
          </a:stretch>
        </p:blipFill>
        <p:spPr>
          <a:xfrm>
            <a:off x="1015525" y="3174264"/>
            <a:ext cx="10270073" cy="205168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4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Utilized the “</a:t>
            </a:r>
            <a:r>
              <a:rPr b="1" lang="en-US" sz="2200">
                <a:solidFill>
                  <a:srgbClr val="292929"/>
                </a:solidFill>
              </a:rPr>
              <a:t>AND</a:t>
            </a:r>
            <a:r>
              <a:rPr lang="en-US" sz="2200">
                <a:solidFill>
                  <a:srgbClr val="292929"/>
                </a:solidFill>
              </a:rPr>
              <a:t>” condition to determine a successful landing with a payload mass greater than 4000 but less than 6000 and used the “</a:t>
            </a:r>
            <a:r>
              <a:rPr b="1" lang="en-US" sz="2200">
                <a:solidFill>
                  <a:srgbClr val="292929"/>
                </a:solidFill>
              </a:rPr>
              <a:t>WHERE</a:t>
            </a:r>
            <a:r>
              <a:rPr lang="en-US" sz="2200">
                <a:solidFill>
                  <a:srgbClr val="292929"/>
                </a:solidFill>
              </a:rPr>
              <a:t>” clause to search for boosters that had landed on the drone ship.</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301" name="Google Shape;301;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2" name="Google Shape;302;p43"/>
          <p:cNvPicPr preferRelativeResize="0"/>
          <p:nvPr/>
        </p:nvPicPr>
        <p:blipFill>
          <a:blip r:embed="rId4">
            <a:alphaModFix/>
          </a:blip>
          <a:stretch>
            <a:fillRect/>
          </a:stretch>
        </p:blipFill>
        <p:spPr>
          <a:xfrm>
            <a:off x="877625" y="3084225"/>
            <a:ext cx="9018127" cy="2637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958900" y="1366575"/>
            <a:ext cx="10326600" cy="4359000"/>
          </a:xfrm>
          <a:prstGeom prst="rect">
            <a:avLst/>
          </a:prstGeom>
          <a:noFill/>
          <a:ln>
            <a:noFill/>
          </a:ln>
        </p:spPr>
        <p:txBody>
          <a:bodyPr anchorCtr="0" anchor="t" bIns="45700" lIns="91425" spcFirstLastPara="1" rIns="91425" wrap="square" tIns="45700">
            <a:normAutofit lnSpcReduction="10000"/>
          </a:bodyPr>
          <a:lstStyle/>
          <a:p>
            <a:pPr indent="-241300" lvl="0" marL="228600" marR="0" rtl="0" algn="l">
              <a:lnSpc>
                <a:spcPct val="100000"/>
              </a:lnSpc>
              <a:spcBef>
                <a:spcPts val="0"/>
              </a:spcBef>
              <a:spcAft>
                <a:spcPts val="0"/>
              </a:spcAft>
              <a:buClr>
                <a:srgbClr val="292929"/>
              </a:buClr>
              <a:buSzPts val="2400"/>
              <a:buFont typeface="Arial"/>
              <a:buChar char="•"/>
            </a:pPr>
            <a:r>
              <a:rPr lang="en-US" sz="2400">
                <a:solidFill>
                  <a:srgbClr val="292929"/>
                </a:solidFill>
                <a:latin typeface="Arial"/>
                <a:ea typeface="Arial"/>
                <a:cs typeface="Arial"/>
                <a:sym typeface="Arial"/>
              </a:rPr>
              <a:t>Summary of methodologies</a:t>
            </a:r>
            <a:endParaRPr sz="2400">
              <a:solidFill>
                <a:srgbClr val="292929"/>
              </a:solidFill>
            </a:endParaRPr>
          </a:p>
          <a:p>
            <a:pPr indent="-342900" lvl="1" marL="914400" rtl="0" algn="l">
              <a:lnSpc>
                <a:spcPct val="105000"/>
              </a:lnSpc>
              <a:spcBef>
                <a:spcPts val="200"/>
              </a:spcBef>
              <a:spcAft>
                <a:spcPts val="0"/>
              </a:spcAft>
              <a:buClr>
                <a:srgbClr val="1F1F1F"/>
              </a:buClr>
              <a:buSzPts val="1800"/>
              <a:buChar char="○"/>
            </a:pPr>
            <a:r>
              <a:rPr lang="en-US" sz="1800">
                <a:solidFill>
                  <a:srgbClr val="1F1F1F"/>
                </a:solidFill>
              </a:rPr>
              <a:t>Data Collection through API</a:t>
            </a:r>
            <a:endParaRPr sz="1800">
              <a:solidFill>
                <a:srgbClr val="1F1F1F"/>
              </a:solidFill>
            </a:endParaRPr>
          </a:p>
          <a:p>
            <a:pPr indent="-342900" lvl="1" marL="914400" rtl="0" algn="l">
              <a:lnSpc>
                <a:spcPct val="105000"/>
              </a:lnSpc>
              <a:spcBef>
                <a:spcPts val="200"/>
              </a:spcBef>
              <a:spcAft>
                <a:spcPts val="0"/>
              </a:spcAft>
              <a:buClr>
                <a:srgbClr val="1F1F1F"/>
              </a:buClr>
              <a:buSzPts val="1800"/>
              <a:buChar char="○"/>
            </a:pPr>
            <a:r>
              <a:rPr lang="en-US" sz="1800">
                <a:solidFill>
                  <a:srgbClr val="1F1F1F"/>
                </a:solidFill>
              </a:rPr>
              <a:t>Data Collection with Web Scraping</a:t>
            </a:r>
            <a:endParaRPr sz="1800">
              <a:solidFill>
                <a:srgbClr val="1F1F1F"/>
              </a:solidFill>
            </a:endParaRPr>
          </a:p>
          <a:p>
            <a:pPr indent="-342900" lvl="1" marL="914400" rtl="0" algn="l">
              <a:lnSpc>
                <a:spcPct val="105000"/>
              </a:lnSpc>
              <a:spcBef>
                <a:spcPts val="200"/>
              </a:spcBef>
              <a:spcAft>
                <a:spcPts val="0"/>
              </a:spcAft>
              <a:buClr>
                <a:srgbClr val="1F1F1F"/>
              </a:buClr>
              <a:buSzPts val="1800"/>
              <a:buChar char="○"/>
            </a:pPr>
            <a:r>
              <a:rPr lang="en-US" sz="1800">
                <a:solidFill>
                  <a:srgbClr val="1F1F1F"/>
                </a:solidFill>
              </a:rPr>
              <a:t>Data Wrangling</a:t>
            </a:r>
            <a:endParaRPr sz="1800">
              <a:solidFill>
                <a:srgbClr val="1F1F1F"/>
              </a:solidFill>
            </a:endParaRPr>
          </a:p>
          <a:p>
            <a:pPr indent="-342900" lvl="1" marL="914400" rtl="0" algn="l">
              <a:lnSpc>
                <a:spcPct val="105000"/>
              </a:lnSpc>
              <a:spcBef>
                <a:spcPts val="200"/>
              </a:spcBef>
              <a:spcAft>
                <a:spcPts val="0"/>
              </a:spcAft>
              <a:buClr>
                <a:srgbClr val="1F1F1F"/>
              </a:buClr>
              <a:buSzPts val="1800"/>
              <a:buChar char="○"/>
            </a:pPr>
            <a:r>
              <a:rPr lang="en-US" sz="1800">
                <a:solidFill>
                  <a:srgbClr val="1F1F1F"/>
                </a:solidFill>
              </a:rPr>
              <a:t>Exploratory Data Analysis with SQL</a:t>
            </a:r>
            <a:endParaRPr sz="1800">
              <a:solidFill>
                <a:srgbClr val="1F1F1F"/>
              </a:solidFill>
            </a:endParaRPr>
          </a:p>
          <a:p>
            <a:pPr indent="-342900" lvl="1" marL="914400" rtl="0" algn="l">
              <a:lnSpc>
                <a:spcPct val="105000"/>
              </a:lnSpc>
              <a:spcBef>
                <a:spcPts val="200"/>
              </a:spcBef>
              <a:spcAft>
                <a:spcPts val="0"/>
              </a:spcAft>
              <a:buClr>
                <a:srgbClr val="1F1F1F"/>
              </a:buClr>
              <a:buSzPts val="1800"/>
              <a:buChar char="○"/>
            </a:pPr>
            <a:r>
              <a:rPr lang="en-US" sz="1800">
                <a:solidFill>
                  <a:srgbClr val="1F1F1F"/>
                </a:solidFill>
              </a:rPr>
              <a:t>Exploratory Data Analysis with Data Visualization</a:t>
            </a:r>
            <a:endParaRPr sz="1800">
              <a:solidFill>
                <a:srgbClr val="1F1F1F"/>
              </a:solidFill>
            </a:endParaRPr>
          </a:p>
          <a:p>
            <a:pPr indent="-342900" lvl="1" marL="914400" rtl="0" algn="l">
              <a:lnSpc>
                <a:spcPct val="105000"/>
              </a:lnSpc>
              <a:spcBef>
                <a:spcPts val="200"/>
              </a:spcBef>
              <a:spcAft>
                <a:spcPts val="0"/>
              </a:spcAft>
              <a:buClr>
                <a:srgbClr val="1F1F1F"/>
              </a:buClr>
              <a:buSzPts val="1800"/>
              <a:buChar char="○"/>
            </a:pPr>
            <a:r>
              <a:rPr lang="en-US" sz="1800">
                <a:solidFill>
                  <a:srgbClr val="1F1F1F"/>
                </a:solidFill>
              </a:rPr>
              <a:t>Interactive Visual Analytics with Folium</a:t>
            </a:r>
            <a:endParaRPr sz="1800">
              <a:solidFill>
                <a:srgbClr val="1F1F1F"/>
              </a:solidFill>
            </a:endParaRPr>
          </a:p>
          <a:p>
            <a:pPr indent="-342900" lvl="1" marL="914400" rtl="0" algn="l">
              <a:lnSpc>
                <a:spcPct val="105000"/>
              </a:lnSpc>
              <a:spcBef>
                <a:spcPts val="200"/>
              </a:spcBef>
              <a:spcAft>
                <a:spcPts val="0"/>
              </a:spcAft>
              <a:buClr>
                <a:srgbClr val="1F1F1F"/>
              </a:buClr>
              <a:buSzPts val="1800"/>
              <a:buChar char="○"/>
            </a:pPr>
            <a:r>
              <a:rPr lang="en-US" sz="1800">
                <a:solidFill>
                  <a:srgbClr val="1F1F1F"/>
                </a:solidFill>
              </a:rPr>
              <a:t>Machine Learning Prediction</a:t>
            </a:r>
            <a:endParaRPr sz="2200">
              <a:solidFill>
                <a:srgbClr val="292929"/>
              </a:solidFill>
            </a:endParaRPr>
          </a:p>
          <a:p>
            <a:pPr indent="-241300" lvl="0" marL="228600" marR="0" rtl="0" algn="l">
              <a:lnSpc>
                <a:spcPct val="100000"/>
              </a:lnSpc>
              <a:spcBef>
                <a:spcPts val="1400"/>
              </a:spcBef>
              <a:spcAft>
                <a:spcPts val="0"/>
              </a:spcAft>
              <a:buClr>
                <a:srgbClr val="292929"/>
              </a:buClr>
              <a:buSzPts val="2400"/>
              <a:buFont typeface="Arial"/>
              <a:buChar char="•"/>
            </a:pPr>
            <a:r>
              <a:rPr lang="en-US" sz="2400">
                <a:solidFill>
                  <a:srgbClr val="292929"/>
                </a:solidFill>
                <a:latin typeface="Arial"/>
                <a:ea typeface="Arial"/>
                <a:cs typeface="Arial"/>
                <a:sym typeface="Arial"/>
              </a:rPr>
              <a:t>Summary of all results</a:t>
            </a:r>
            <a:endParaRPr sz="2400">
              <a:solidFill>
                <a:srgbClr val="292929"/>
              </a:solidFill>
              <a:latin typeface="Arial"/>
              <a:ea typeface="Arial"/>
              <a:cs typeface="Arial"/>
              <a:sym typeface="Arial"/>
            </a:endParaRPr>
          </a:p>
          <a:p>
            <a:pPr indent="-342900" lvl="1" marL="914400" rtl="0" algn="l">
              <a:lnSpc>
                <a:spcPct val="105000"/>
              </a:lnSpc>
              <a:spcBef>
                <a:spcPts val="200"/>
              </a:spcBef>
              <a:spcAft>
                <a:spcPts val="0"/>
              </a:spcAft>
              <a:buClr>
                <a:srgbClr val="1F1F1F"/>
              </a:buClr>
              <a:buSzPts val="1800"/>
              <a:buChar char="○"/>
            </a:pPr>
            <a:r>
              <a:rPr lang="en-US" sz="1800">
                <a:solidFill>
                  <a:srgbClr val="1F1F1F"/>
                </a:solidFill>
              </a:rPr>
              <a:t>Exploratory Data Analysis result</a:t>
            </a:r>
            <a:endParaRPr sz="1800">
              <a:solidFill>
                <a:srgbClr val="1F1F1F"/>
              </a:solidFill>
            </a:endParaRPr>
          </a:p>
          <a:p>
            <a:pPr indent="-342900" lvl="1" marL="914400" rtl="0" algn="l">
              <a:lnSpc>
                <a:spcPct val="105000"/>
              </a:lnSpc>
              <a:spcBef>
                <a:spcPts val="200"/>
              </a:spcBef>
              <a:spcAft>
                <a:spcPts val="0"/>
              </a:spcAft>
              <a:buClr>
                <a:srgbClr val="1F1F1F"/>
              </a:buClr>
              <a:buSzPts val="1800"/>
              <a:buChar char="○"/>
            </a:pPr>
            <a:r>
              <a:rPr lang="en-US" sz="1800">
                <a:solidFill>
                  <a:srgbClr val="1F1F1F"/>
                </a:solidFill>
              </a:rPr>
              <a:t>Interactive analytics in screenshots</a:t>
            </a:r>
            <a:endParaRPr sz="1800">
              <a:solidFill>
                <a:srgbClr val="1F1F1F"/>
              </a:solidFill>
            </a:endParaRPr>
          </a:p>
          <a:p>
            <a:pPr indent="-342900" lvl="1" marL="914400" rtl="0" algn="l">
              <a:lnSpc>
                <a:spcPct val="105000"/>
              </a:lnSpc>
              <a:spcBef>
                <a:spcPts val="200"/>
              </a:spcBef>
              <a:spcAft>
                <a:spcPts val="0"/>
              </a:spcAft>
              <a:buClr>
                <a:srgbClr val="1F1F1F"/>
              </a:buClr>
              <a:buSzPts val="1800"/>
              <a:buChar char="○"/>
            </a:pPr>
            <a:r>
              <a:rPr lang="en-US" sz="1800">
                <a:solidFill>
                  <a:srgbClr val="1F1F1F"/>
                </a:solidFill>
              </a:rPr>
              <a:t>Predictive Analytics result</a:t>
            </a:r>
            <a:endParaRPr sz="1800">
              <a:solidFill>
                <a:srgbClr val="1F1F1F"/>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44"/>
          <p:cNvSpPr txBox="1"/>
          <p:nvPr>
            <p:ph idx="1" type="body"/>
          </p:nvPr>
        </p:nvSpPr>
        <p:spPr>
          <a:xfrm>
            <a:off x="719860" y="1825625"/>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Used a wildcard such as subquery and </a:t>
            </a:r>
            <a:r>
              <a:rPr b="1" lang="en-US" sz="2200">
                <a:solidFill>
                  <a:srgbClr val="292929"/>
                </a:solidFill>
              </a:rPr>
              <a:t>“%”</a:t>
            </a:r>
            <a:r>
              <a:rPr lang="en-US" sz="2200">
                <a:solidFill>
                  <a:srgbClr val="292929"/>
                </a:solidFill>
              </a:rPr>
              <a:t> to filter for "</a:t>
            </a:r>
            <a:r>
              <a:rPr b="1" lang="en-US" sz="2200">
                <a:solidFill>
                  <a:srgbClr val="292929"/>
                </a:solidFill>
              </a:rPr>
              <a:t>WHERE</a:t>
            </a:r>
            <a:r>
              <a:rPr lang="en-US" sz="2200">
                <a:solidFill>
                  <a:srgbClr val="292929"/>
                </a:solidFill>
              </a:rPr>
              <a:t>" Mission Outcome was successful or failure.</a:t>
            </a:r>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309" name="Google Shape;309;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10" name="Google Shape;310;p44"/>
          <p:cNvPicPr preferRelativeResize="0"/>
          <p:nvPr/>
        </p:nvPicPr>
        <p:blipFill>
          <a:blip r:embed="rId4">
            <a:alphaModFix/>
          </a:blip>
          <a:stretch>
            <a:fillRect/>
          </a:stretch>
        </p:blipFill>
        <p:spPr>
          <a:xfrm>
            <a:off x="972425" y="2755775"/>
            <a:ext cx="9745498" cy="2895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p4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Utilizing a subquery in the “</a:t>
            </a:r>
            <a:r>
              <a:rPr b="1" lang="en-US" sz="2200">
                <a:solidFill>
                  <a:srgbClr val="292929"/>
                </a:solidFill>
              </a:rPr>
              <a:t>WHERE</a:t>
            </a:r>
            <a:r>
              <a:rPr lang="en-US" sz="2200">
                <a:solidFill>
                  <a:srgbClr val="292929"/>
                </a:solidFill>
              </a:rPr>
              <a:t>” clause and the “</a:t>
            </a:r>
            <a:r>
              <a:rPr b="1" lang="en-US" sz="2200">
                <a:solidFill>
                  <a:srgbClr val="292929"/>
                </a:solidFill>
              </a:rPr>
              <a:t>MAX()”</a:t>
            </a:r>
            <a:r>
              <a:rPr lang="en-US" sz="2200">
                <a:solidFill>
                  <a:srgbClr val="292929"/>
                </a:solidFill>
              </a:rPr>
              <a:t> function, we were able to identify the booster that carried the most payload.</a:t>
            </a:r>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17" name="Google Shape;317;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18" name="Google Shape;318;p45"/>
          <p:cNvPicPr preferRelativeResize="0"/>
          <p:nvPr/>
        </p:nvPicPr>
        <p:blipFill>
          <a:blip r:embed="rId4">
            <a:alphaModFix/>
          </a:blip>
          <a:stretch>
            <a:fillRect/>
          </a:stretch>
        </p:blipFill>
        <p:spPr>
          <a:xfrm>
            <a:off x="770000" y="2674600"/>
            <a:ext cx="9059377" cy="37526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rPr>
              <a:t>U</a:t>
            </a:r>
            <a:r>
              <a:rPr lang="en-US" sz="2000">
                <a:solidFill>
                  <a:srgbClr val="1F1F1F"/>
                </a:solidFill>
              </a:rPr>
              <a:t>sed a combinations of the </a:t>
            </a:r>
            <a:r>
              <a:rPr b="1" lang="en-US" sz="2000">
                <a:solidFill>
                  <a:srgbClr val="1F1F1F"/>
                </a:solidFill>
              </a:rPr>
              <a:t>WHERE</a:t>
            </a:r>
            <a:r>
              <a:rPr lang="en-US" sz="2000">
                <a:solidFill>
                  <a:srgbClr val="1F1F1F"/>
                </a:solidFill>
              </a:rPr>
              <a:t> clause, </a:t>
            </a:r>
            <a:r>
              <a:rPr b="1" lang="en-US" sz="2000">
                <a:solidFill>
                  <a:srgbClr val="1F1F1F"/>
                </a:solidFill>
              </a:rPr>
              <a:t>LIKE</a:t>
            </a:r>
            <a:r>
              <a:rPr lang="en-US" sz="2000">
                <a:solidFill>
                  <a:srgbClr val="1F1F1F"/>
                </a:solidFill>
              </a:rPr>
              <a:t>, </a:t>
            </a:r>
            <a:r>
              <a:rPr b="1" lang="en-US" sz="2000">
                <a:solidFill>
                  <a:srgbClr val="1F1F1F"/>
                </a:solidFill>
              </a:rPr>
              <a:t>“%”</a:t>
            </a:r>
            <a:r>
              <a:rPr lang="en-US" sz="2000">
                <a:solidFill>
                  <a:srgbClr val="1F1F1F"/>
                </a:solidFill>
              </a:rPr>
              <a:t>, </a:t>
            </a:r>
            <a:r>
              <a:rPr b="1" lang="en-US" sz="2000">
                <a:solidFill>
                  <a:srgbClr val="1F1F1F"/>
                </a:solidFill>
              </a:rPr>
              <a:t>AND</a:t>
            </a:r>
            <a:r>
              <a:rPr lang="en-US" sz="2000">
                <a:solidFill>
                  <a:srgbClr val="1F1F1F"/>
                </a:solidFill>
              </a:rPr>
              <a:t>, and </a:t>
            </a:r>
            <a:r>
              <a:rPr b="1" lang="en-US" sz="2000">
                <a:solidFill>
                  <a:srgbClr val="1F1F1F"/>
                </a:solidFill>
              </a:rPr>
              <a:t>BETWEEN</a:t>
            </a:r>
            <a:r>
              <a:rPr lang="en-US" sz="2000">
                <a:solidFill>
                  <a:srgbClr val="1F1F1F"/>
                </a:solidFill>
              </a:rPr>
              <a:t> conditions to filter for failed landing outcomes in drone ship, their booster versions, and launch site names for year 2015</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sz="2800">
              <a:solidFill>
                <a:srgbClr val="292929"/>
              </a:solidFill>
              <a:latin typeface="Arial"/>
              <a:ea typeface="Arial"/>
              <a:cs typeface="Arial"/>
              <a:sym typeface="Arial"/>
            </a:endParaRPr>
          </a:p>
        </p:txBody>
      </p:sp>
      <p:sp>
        <p:nvSpPr>
          <p:cNvPr id="325" name="Google Shape;325;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6" name="Google Shape;326;p46"/>
          <p:cNvPicPr preferRelativeResize="0"/>
          <p:nvPr/>
        </p:nvPicPr>
        <p:blipFill>
          <a:blip r:embed="rId4">
            <a:alphaModFix/>
          </a:blip>
          <a:stretch>
            <a:fillRect/>
          </a:stretch>
        </p:blipFill>
        <p:spPr>
          <a:xfrm>
            <a:off x="770000" y="3057600"/>
            <a:ext cx="9648651" cy="2809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47"/>
          <p:cNvSpPr txBox="1"/>
          <p:nvPr>
            <p:ph idx="1" type="body"/>
          </p:nvPr>
        </p:nvSpPr>
        <p:spPr>
          <a:xfrm>
            <a:off x="770000" y="1554651"/>
            <a:ext cx="9745500" cy="46224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rPr>
              <a:t>Selected the  landing_outcome and </a:t>
            </a:r>
            <a:r>
              <a:rPr b="1" lang="en-US" sz="1800">
                <a:solidFill>
                  <a:srgbClr val="292929"/>
                </a:solidFill>
              </a:rPr>
              <a:t>“COUNT” </a:t>
            </a:r>
            <a:r>
              <a:rPr lang="en-US" sz="1800">
                <a:solidFill>
                  <a:srgbClr val="292929"/>
                </a:solidFill>
              </a:rPr>
              <a:t>of the landing outcomes from the data and </a:t>
            </a:r>
            <a:r>
              <a:rPr b="1" lang="en-US" sz="1800">
                <a:solidFill>
                  <a:srgbClr val="292929"/>
                </a:solidFill>
              </a:rPr>
              <a:t>“RANK” </a:t>
            </a:r>
            <a:r>
              <a:rPr lang="en-US" sz="1800">
                <a:solidFill>
                  <a:srgbClr val="292929"/>
                </a:solidFill>
              </a:rPr>
              <a:t>count of each of the landing outcomes and </a:t>
            </a:r>
            <a:r>
              <a:rPr b="1" lang="en-US" sz="1800">
                <a:solidFill>
                  <a:srgbClr val="292929"/>
                </a:solidFill>
              </a:rPr>
              <a:t>“ORDER BY” </a:t>
            </a:r>
            <a:r>
              <a:rPr lang="en-US" sz="1800">
                <a:solidFill>
                  <a:srgbClr val="292929"/>
                </a:solidFill>
              </a:rPr>
              <a:t>greatest to least and used </a:t>
            </a:r>
            <a:r>
              <a:rPr b="1" lang="en-US" sz="1800">
                <a:solidFill>
                  <a:srgbClr val="292929"/>
                </a:solidFill>
              </a:rPr>
              <a:t>“WHERE” </a:t>
            </a:r>
            <a:r>
              <a:rPr lang="en-US" sz="1800">
                <a:solidFill>
                  <a:srgbClr val="292929"/>
                </a:solidFill>
              </a:rPr>
              <a:t>to filter </a:t>
            </a:r>
            <a:r>
              <a:rPr b="1" lang="en-US" sz="1800">
                <a:solidFill>
                  <a:srgbClr val="292929"/>
                </a:solidFill>
              </a:rPr>
              <a:t>“YEAR” </a:t>
            </a:r>
            <a:r>
              <a:rPr b="1" lang="en-US" sz="1800">
                <a:solidFill>
                  <a:srgbClr val="292929"/>
                </a:solidFill>
              </a:rPr>
              <a:t>“BETWEEN” </a:t>
            </a:r>
            <a:r>
              <a:rPr lang="en-US" sz="1800">
                <a:solidFill>
                  <a:srgbClr val="292929"/>
                </a:solidFill>
              </a:rPr>
              <a:t>2010 and 2017.</a:t>
            </a:r>
            <a:endParaRPr sz="1800">
              <a:solidFill>
                <a:srgbClr val="292929"/>
              </a:solidFill>
            </a:endParaRPr>
          </a:p>
          <a:p>
            <a:pPr indent="-234950" lvl="0" marL="228600" marR="0" rtl="0" algn="l">
              <a:lnSpc>
                <a:spcPct val="100000"/>
              </a:lnSpc>
              <a:spcBef>
                <a:spcPts val="0"/>
              </a:spcBef>
              <a:spcAft>
                <a:spcPts val="0"/>
              </a:spcAft>
              <a:buClr>
                <a:srgbClr val="292929"/>
              </a:buClr>
              <a:buSzPts val="2300"/>
              <a:buChar char="•"/>
            </a:pPr>
            <a:r>
              <a:rPr lang="en-US" sz="1800">
                <a:solidFill>
                  <a:schemeClr val="dk1"/>
                </a:solidFill>
              </a:rPr>
              <a:t>Applied the </a:t>
            </a:r>
            <a:r>
              <a:rPr b="1" lang="en-US" sz="1800">
                <a:solidFill>
                  <a:schemeClr val="dk1"/>
                </a:solidFill>
              </a:rPr>
              <a:t>GROUP BY </a:t>
            </a:r>
            <a:r>
              <a:rPr lang="en-US" sz="1800">
                <a:solidFill>
                  <a:schemeClr val="dk1"/>
                </a:solidFill>
              </a:rPr>
              <a:t>clause to group the landing outcomes and the </a:t>
            </a:r>
            <a:r>
              <a:rPr b="1" lang="en-US" sz="1800">
                <a:solidFill>
                  <a:schemeClr val="dk1"/>
                </a:solidFill>
              </a:rPr>
              <a:t>ORDER BY </a:t>
            </a:r>
            <a:r>
              <a:rPr lang="en-US" sz="1800">
                <a:solidFill>
                  <a:schemeClr val="dk1"/>
                </a:solidFill>
              </a:rPr>
              <a:t>clause to order the grouped landing outcome in descending order.</a:t>
            </a:r>
            <a:endParaRPr sz="1800">
              <a:solidFill>
                <a:schemeClr val="dk1"/>
              </a:solidFill>
            </a:endParaRPr>
          </a:p>
          <a:p>
            <a:pPr indent="0" lvl="0" marL="0" marR="0" rtl="0" algn="l">
              <a:lnSpc>
                <a:spcPct val="100000"/>
              </a:lnSpc>
              <a:spcBef>
                <a:spcPts val="0"/>
              </a:spcBef>
              <a:spcAft>
                <a:spcPts val="0"/>
              </a:spcAft>
              <a:buNone/>
            </a:pPr>
            <a:r>
              <a:t/>
            </a:r>
            <a:endParaRPr sz="20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a:p>
        </p:txBody>
      </p:sp>
      <p:sp>
        <p:nvSpPr>
          <p:cNvPr id="333" name="Google Shape;333;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4" name="Google Shape;334;p47"/>
          <p:cNvPicPr preferRelativeResize="0"/>
          <p:nvPr/>
        </p:nvPicPr>
        <p:blipFill>
          <a:blip r:embed="rId4">
            <a:alphaModFix/>
          </a:blip>
          <a:stretch>
            <a:fillRect/>
          </a:stretch>
        </p:blipFill>
        <p:spPr>
          <a:xfrm>
            <a:off x="1178525" y="3084225"/>
            <a:ext cx="8663399" cy="3164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5" name="Google Shape;345;p49"/>
          <p:cNvSpPr txBox="1"/>
          <p:nvPr>
            <p:ph idx="1" type="body"/>
          </p:nvPr>
        </p:nvSpPr>
        <p:spPr>
          <a:xfrm>
            <a:off x="770000" y="1324125"/>
            <a:ext cx="9745500" cy="401700"/>
          </a:xfrm>
          <a:prstGeom prst="rect">
            <a:avLst/>
          </a:prstGeom>
          <a:noFill/>
          <a:ln>
            <a:noFill/>
          </a:ln>
        </p:spPr>
        <p:txBody>
          <a:bodyPr anchorCtr="0" anchor="t" bIns="45700" lIns="91425" spcFirstLastPara="1" rIns="91425" wrap="square" tIns="45700">
            <a:normAutofit/>
          </a:bodyPr>
          <a:lstStyle/>
          <a:p>
            <a:pPr indent="0" lvl="0" marL="177800" marR="0" rtl="0" algn="l">
              <a:lnSpc>
                <a:spcPct val="90000"/>
              </a:lnSpc>
              <a:spcBef>
                <a:spcPts val="1000"/>
              </a:spcBef>
              <a:spcAft>
                <a:spcPts val="0"/>
              </a:spcAft>
              <a:buClr>
                <a:schemeClr val="dk1"/>
              </a:buClr>
              <a:buSzPts val="2800"/>
              <a:buFont typeface="Arial"/>
              <a:buNone/>
            </a:pPr>
            <a:r>
              <a:rPr lang="en-US" sz="2000">
                <a:solidFill>
                  <a:schemeClr val="dk1"/>
                </a:solidFill>
                <a:latin typeface="Calibri"/>
                <a:ea typeface="Calibri"/>
                <a:cs typeface="Calibri"/>
                <a:sym typeface="Calibri"/>
              </a:rPr>
              <a:t>All the launch sites are located in the US along the coasts of California and Florida</a:t>
            </a:r>
            <a:endParaRPr sz="2000">
              <a:solidFill>
                <a:schemeClr val="dk1"/>
              </a:solidFill>
              <a:latin typeface="Calibri"/>
              <a:ea typeface="Calibri"/>
              <a:cs typeface="Calibri"/>
              <a:sym typeface="Calibri"/>
            </a:endParaRPr>
          </a:p>
        </p:txBody>
      </p:sp>
      <p:sp>
        <p:nvSpPr>
          <p:cNvPr id="346" name="Google Shape;346;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000">
                <a:solidFill>
                  <a:srgbClr val="0B49CB"/>
                </a:solidFill>
              </a:rPr>
              <a:t>Location of all the launch sites global markers</a:t>
            </a:r>
            <a:endParaRPr sz="3000"/>
          </a:p>
        </p:txBody>
      </p:sp>
      <p:pic>
        <p:nvPicPr>
          <p:cNvPr id="347" name="Google Shape;347;p49"/>
          <p:cNvPicPr preferRelativeResize="0"/>
          <p:nvPr/>
        </p:nvPicPr>
        <p:blipFill>
          <a:blip r:embed="rId4">
            <a:alphaModFix/>
          </a:blip>
          <a:stretch>
            <a:fillRect/>
          </a:stretch>
        </p:blipFill>
        <p:spPr>
          <a:xfrm>
            <a:off x="1103300" y="1717025"/>
            <a:ext cx="8312348" cy="47101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Location of the </a:t>
            </a:r>
            <a:r>
              <a:rPr lang="en-US" sz="4000">
                <a:solidFill>
                  <a:srgbClr val="0B49CB"/>
                </a:solidFill>
              </a:rPr>
              <a:t>launch</a:t>
            </a:r>
            <a:r>
              <a:rPr lang="en-US" sz="4000">
                <a:solidFill>
                  <a:srgbClr val="0B49CB"/>
                </a:solidFill>
              </a:rPr>
              <a:t> site with markers and color labels</a:t>
            </a:r>
            <a:endParaRPr/>
          </a:p>
        </p:txBody>
      </p:sp>
      <p:pic>
        <p:nvPicPr>
          <p:cNvPr id="354" name="Google Shape;354;p50"/>
          <p:cNvPicPr preferRelativeResize="0"/>
          <p:nvPr/>
        </p:nvPicPr>
        <p:blipFill>
          <a:blip r:embed="rId4">
            <a:alphaModFix/>
          </a:blip>
          <a:stretch>
            <a:fillRect/>
          </a:stretch>
        </p:blipFill>
        <p:spPr>
          <a:xfrm>
            <a:off x="4085900" y="3671925"/>
            <a:ext cx="2532600" cy="2705475"/>
          </a:xfrm>
          <a:prstGeom prst="rect">
            <a:avLst/>
          </a:prstGeom>
          <a:noFill/>
          <a:ln>
            <a:noFill/>
          </a:ln>
        </p:spPr>
      </p:pic>
      <p:pic>
        <p:nvPicPr>
          <p:cNvPr id="355" name="Google Shape;355;p50"/>
          <p:cNvPicPr preferRelativeResize="0"/>
          <p:nvPr/>
        </p:nvPicPr>
        <p:blipFill>
          <a:blip r:embed="rId5">
            <a:alphaModFix/>
          </a:blip>
          <a:stretch>
            <a:fillRect/>
          </a:stretch>
        </p:blipFill>
        <p:spPr>
          <a:xfrm>
            <a:off x="3027150" y="1514125"/>
            <a:ext cx="3428939" cy="2017525"/>
          </a:xfrm>
          <a:prstGeom prst="rect">
            <a:avLst/>
          </a:prstGeom>
          <a:noFill/>
          <a:ln>
            <a:noFill/>
          </a:ln>
        </p:spPr>
      </p:pic>
      <p:pic>
        <p:nvPicPr>
          <p:cNvPr id="356" name="Google Shape;356;p50"/>
          <p:cNvPicPr preferRelativeResize="0"/>
          <p:nvPr/>
        </p:nvPicPr>
        <p:blipFill>
          <a:blip r:embed="rId6">
            <a:alphaModFix/>
          </a:blip>
          <a:stretch>
            <a:fillRect/>
          </a:stretch>
        </p:blipFill>
        <p:spPr>
          <a:xfrm>
            <a:off x="870300" y="1804400"/>
            <a:ext cx="1963175" cy="1727250"/>
          </a:xfrm>
          <a:prstGeom prst="rect">
            <a:avLst/>
          </a:prstGeom>
          <a:noFill/>
          <a:ln>
            <a:noFill/>
          </a:ln>
        </p:spPr>
      </p:pic>
      <p:pic>
        <p:nvPicPr>
          <p:cNvPr id="357" name="Google Shape;357;p50"/>
          <p:cNvPicPr preferRelativeResize="0"/>
          <p:nvPr/>
        </p:nvPicPr>
        <p:blipFill>
          <a:blip r:embed="rId7">
            <a:alphaModFix/>
          </a:blip>
          <a:stretch>
            <a:fillRect/>
          </a:stretch>
        </p:blipFill>
        <p:spPr>
          <a:xfrm>
            <a:off x="870300" y="3671937"/>
            <a:ext cx="3121826" cy="2705464"/>
          </a:xfrm>
          <a:prstGeom prst="rect">
            <a:avLst/>
          </a:prstGeom>
          <a:noFill/>
          <a:ln>
            <a:noFill/>
          </a:ln>
        </p:spPr>
      </p:pic>
      <p:sp>
        <p:nvSpPr>
          <p:cNvPr id="358" name="Google Shape;358;p50"/>
          <p:cNvSpPr txBox="1"/>
          <p:nvPr/>
        </p:nvSpPr>
        <p:spPr>
          <a:xfrm>
            <a:off x="7384575" y="3347500"/>
            <a:ext cx="48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9" name="Google Shape;359;p50"/>
          <p:cNvSpPr txBox="1"/>
          <p:nvPr/>
        </p:nvSpPr>
        <p:spPr>
          <a:xfrm>
            <a:off x="814925" y="1404200"/>
            <a:ext cx="25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Florida Launch Sites</a:t>
            </a:r>
            <a:endParaRPr/>
          </a:p>
        </p:txBody>
      </p:sp>
      <p:sp>
        <p:nvSpPr>
          <p:cNvPr id="360" name="Google Shape;360;p50"/>
          <p:cNvSpPr txBox="1"/>
          <p:nvPr/>
        </p:nvSpPr>
        <p:spPr>
          <a:xfrm>
            <a:off x="7948750" y="1404200"/>
            <a:ext cx="22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California Launch Sites</a:t>
            </a:r>
            <a:endParaRPr/>
          </a:p>
        </p:txBody>
      </p:sp>
      <p:pic>
        <p:nvPicPr>
          <p:cNvPr id="361" name="Google Shape;361;p50"/>
          <p:cNvPicPr preferRelativeResize="0"/>
          <p:nvPr/>
        </p:nvPicPr>
        <p:blipFill>
          <a:blip r:embed="rId8">
            <a:alphaModFix/>
          </a:blip>
          <a:stretch>
            <a:fillRect/>
          </a:stretch>
        </p:blipFill>
        <p:spPr>
          <a:xfrm>
            <a:off x="7433500" y="1805500"/>
            <a:ext cx="3373950" cy="3247024"/>
          </a:xfrm>
          <a:prstGeom prst="rect">
            <a:avLst/>
          </a:prstGeom>
          <a:noFill/>
          <a:ln>
            <a:noFill/>
          </a:ln>
        </p:spPr>
      </p:pic>
      <p:sp>
        <p:nvSpPr>
          <p:cNvPr id="362" name="Google Shape;362;p50"/>
          <p:cNvSpPr txBox="1"/>
          <p:nvPr/>
        </p:nvSpPr>
        <p:spPr>
          <a:xfrm>
            <a:off x="6780350" y="5290800"/>
            <a:ext cx="48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AA84F"/>
                </a:solidFill>
              </a:rPr>
              <a:t>Green</a:t>
            </a:r>
            <a:r>
              <a:rPr lang="en-US"/>
              <a:t> Shows </a:t>
            </a:r>
            <a:r>
              <a:rPr i="1" lang="en-US"/>
              <a:t>Successful</a:t>
            </a:r>
            <a:r>
              <a:rPr lang="en-US"/>
              <a:t> and </a:t>
            </a:r>
            <a:r>
              <a:rPr lang="en-US">
                <a:solidFill>
                  <a:srgbClr val="FF0000"/>
                </a:solidFill>
              </a:rPr>
              <a:t>Red</a:t>
            </a:r>
            <a:r>
              <a:rPr lang="en-US"/>
              <a:t> Shows </a:t>
            </a:r>
            <a:r>
              <a:rPr i="1" lang="en-US"/>
              <a:t>Failed</a:t>
            </a:r>
            <a:r>
              <a:rPr lang="en-US"/>
              <a:t> launches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Railway, Highway, Coastline, and City distance to the Launch Site</a:t>
            </a:r>
            <a:endParaRPr/>
          </a:p>
        </p:txBody>
      </p:sp>
      <p:pic>
        <p:nvPicPr>
          <p:cNvPr id="369" name="Google Shape;369;p51"/>
          <p:cNvPicPr preferRelativeResize="0"/>
          <p:nvPr/>
        </p:nvPicPr>
        <p:blipFill>
          <a:blip r:embed="rId4">
            <a:alphaModFix/>
          </a:blip>
          <a:stretch>
            <a:fillRect/>
          </a:stretch>
        </p:blipFill>
        <p:spPr>
          <a:xfrm>
            <a:off x="971675" y="1454725"/>
            <a:ext cx="9509674" cy="47787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The pie chart shows the success of each of the launch site by percentage</a:t>
            </a:r>
            <a:endParaRPr/>
          </a:p>
        </p:txBody>
      </p:sp>
      <p:pic>
        <p:nvPicPr>
          <p:cNvPr id="381" name="Google Shape;381;p53"/>
          <p:cNvPicPr preferRelativeResize="0"/>
          <p:nvPr/>
        </p:nvPicPr>
        <p:blipFill>
          <a:blip r:embed="rId4">
            <a:alphaModFix/>
          </a:blip>
          <a:stretch>
            <a:fillRect/>
          </a:stretch>
        </p:blipFill>
        <p:spPr>
          <a:xfrm>
            <a:off x="966475" y="1570575"/>
            <a:ext cx="10003825" cy="3716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96250" y="1366600"/>
            <a:ext cx="10111800" cy="4601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sz="2200">
              <a:solidFill>
                <a:srgbClr val="292929"/>
              </a:solidFill>
            </a:endParaRPr>
          </a:p>
          <a:p>
            <a:pPr indent="0" lvl="0" marL="0" marR="0" rtl="0" algn="just">
              <a:lnSpc>
                <a:spcPct val="90000"/>
              </a:lnSpc>
              <a:spcBef>
                <a:spcPts val="0"/>
              </a:spcBef>
              <a:spcAft>
                <a:spcPts val="0"/>
              </a:spcAft>
              <a:buNone/>
            </a:pPr>
            <a:r>
              <a:rPr lang="en-US" sz="2200">
                <a:solidFill>
                  <a:srgbClr val="292929"/>
                </a:solidFill>
              </a:rPr>
              <a:t>	</a:t>
            </a:r>
            <a:endParaRPr sz="2200">
              <a:solidFill>
                <a:srgbClr val="292929"/>
              </a:solidFill>
            </a:endParaRPr>
          </a:p>
          <a:p>
            <a:pPr indent="0" lvl="0" marL="457200" marR="0" rtl="0" algn="just">
              <a:lnSpc>
                <a:spcPct val="90000"/>
              </a:lnSpc>
              <a:spcBef>
                <a:spcPts val="0"/>
              </a:spcBef>
              <a:spcAft>
                <a:spcPts val="0"/>
              </a:spcAft>
              <a:buNone/>
            </a:pPr>
            <a:r>
              <a:rPr lang="en-US" sz="1800">
                <a:solidFill>
                  <a:srgbClr val="292929"/>
                </a:solidFill>
              </a:rPr>
              <a:t>On its website, SpaceX promotes Falcon 9 rocket launches at 62 million dollars; other suppliers charge upwards of 165 million dollars for each launch, and a large portion of the savings is due to SpaceX's ability to reuse the first stage. So, if we can figure out whether the first stage will land, we can figure out how much a launch will cost. If another business wishes to submit a proposal for a rocket launch against SpaceX, they can use this information. The project's objective is to build a machine-learning pipeline to forecast whether the first stage will successfully land.</a:t>
            </a:r>
            <a:endParaRPr sz="18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sz="2200">
              <a:solidFill>
                <a:srgbClr val="292929"/>
              </a:solidFill>
              <a:latin typeface="Arial"/>
              <a:ea typeface="Arial"/>
              <a:cs typeface="Arial"/>
              <a:sym typeface="Arial"/>
            </a:endParaRPr>
          </a:p>
          <a:p>
            <a:pPr indent="-342900" lvl="1" marL="914400" marR="0" rtl="0" algn="l">
              <a:lnSpc>
                <a:spcPct val="90000"/>
              </a:lnSpc>
              <a:spcBef>
                <a:spcPts val="1400"/>
              </a:spcBef>
              <a:spcAft>
                <a:spcPts val="0"/>
              </a:spcAft>
              <a:buClr>
                <a:srgbClr val="292929"/>
              </a:buClr>
              <a:buSzPts val="1800"/>
              <a:buChar char="○"/>
            </a:pPr>
            <a:r>
              <a:rPr lang="en-US" sz="1800">
                <a:solidFill>
                  <a:srgbClr val="292929"/>
                </a:solidFill>
              </a:rPr>
              <a:t>What elements determine whether the rocket will successfully land?</a:t>
            </a:r>
            <a:endParaRPr sz="1800">
              <a:solidFill>
                <a:srgbClr val="292929"/>
              </a:solidFill>
            </a:endParaRPr>
          </a:p>
          <a:p>
            <a:pPr indent="-342900" lvl="1" marL="914400" marR="0" rtl="0" algn="l">
              <a:lnSpc>
                <a:spcPct val="90000"/>
              </a:lnSpc>
              <a:spcBef>
                <a:spcPts val="1400"/>
              </a:spcBef>
              <a:spcAft>
                <a:spcPts val="0"/>
              </a:spcAft>
              <a:buClr>
                <a:srgbClr val="292929"/>
              </a:buClr>
              <a:buSzPts val="1800"/>
              <a:buChar char="○"/>
            </a:pPr>
            <a:r>
              <a:rPr lang="en-US" sz="1800">
                <a:solidFill>
                  <a:srgbClr val="292929"/>
                </a:solidFill>
              </a:rPr>
              <a:t>The way that different elements interact to affect the likelihood of a successful landing.</a:t>
            </a:r>
            <a:endParaRPr sz="1350">
              <a:solidFill>
                <a:srgbClr val="1F1F1F"/>
              </a:solidFill>
            </a:endParaRPr>
          </a:p>
          <a:p>
            <a:pPr indent="-342900" lvl="1" marL="914400" marR="0" rtl="0" algn="l">
              <a:lnSpc>
                <a:spcPct val="90000"/>
              </a:lnSpc>
              <a:spcBef>
                <a:spcPts val="1400"/>
              </a:spcBef>
              <a:spcAft>
                <a:spcPts val="0"/>
              </a:spcAft>
              <a:buClr>
                <a:srgbClr val="292929"/>
              </a:buClr>
              <a:buSzPts val="1800"/>
              <a:buChar char="○"/>
            </a:pPr>
            <a:r>
              <a:rPr lang="en-US" sz="1800">
                <a:solidFill>
                  <a:srgbClr val="292929"/>
                </a:solidFill>
              </a:rPr>
              <a:t>What are the requirements must be met to </a:t>
            </a:r>
            <a:r>
              <a:rPr lang="en-US" sz="1800">
                <a:solidFill>
                  <a:srgbClr val="292929"/>
                </a:solidFill>
              </a:rPr>
              <a:t>guarantee</a:t>
            </a:r>
            <a:r>
              <a:rPr lang="en-US" sz="1800">
                <a:solidFill>
                  <a:srgbClr val="292929"/>
                </a:solidFill>
              </a:rPr>
              <a:t> a successful landing?</a:t>
            </a:r>
            <a:endParaRPr sz="18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54"/>
          <p:cNvSpPr txBox="1"/>
          <p:nvPr>
            <p:ph idx="1" type="body"/>
          </p:nvPr>
        </p:nvSpPr>
        <p:spPr>
          <a:xfrm>
            <a:off x="752000" y="1399325"/>
            <a:ext cx="10551600" cy="681900"/>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KSC LC-39A </a:t>
            </a:r>
            <a:r>
              <a:rPr lang="en-US" sz="2800">
                <a:solidFill>
                  <a:schemeClr val="dk1"/>
                </a:solidFill>
                <a:latin typeface="Calibri"/>
                <a:ea typeface="Calibri"/>
                <a:cs typeface="Calibri"/>
                <a:sym typeface="Calibri"/>
              </a:rPr>
              <a:t>achieved</a:t>
            </a:r>
            <a:r>
              <a:rPr lang="en-US" sz="2800">
                <a:solidFill>
                  <a:schemeClr val="dk1"/>
                </a:solidFill>
                <a:latin typeface="Calibri"/>
                <a:ea typeface="Calibri"/>
                <a:cs typeface="Calibri"/>
                <a:sym typeface="Calibri"/>
              </a:rPr>
              <a:t> a 76.9% success rate and 23.1% failure rate</a:t>
            </a:r>
            <a:endParaRPr sz="2800">
              <a:solidFill>
                <a:schemeClr val="dk1"/>
              </a:solidFill>
              <a:latin typeface="Calibri"/>
              <a:ea typeface="Calibri"/>
              <a:cs typeface="Calibri"/>
              <a:sym typeface="Calibri"/>
            </a:endParaRPr>
          </a:p>
        </p:txBody>
      </p:sp>
      <p:sp>
        <p:nvSpPr>
          <p:cNvPr id="388" name="Google Shape;388;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The pie chart shows the launch site with the highest launch success ratio</a:t>
            </a:r>
            <a:endParaRPr/>
          </a:p>
        </p:txBody>
      </p:sp>
      <p:pic>
        <p:nvPicPr>
          <p:cNvPr id="389" name="Google Shape;389;p54"/>
          <p:cNvPicPr preferRelativeResize="0"/>
          <p:nvPr/>
        </p:nvPicPr>
        <p:blipFill>
          <a:blip r:embed="rId4">
            <a:alphaModFix/>
          </a:blip>
          <a:stretch>
            <a:fillRect/>
          </a:stretch>
        </p:blipFill>
        <p:spPr>
          <a:xfrm>
            <a:off x="942375" y="2230445"/>
            <a:ext cx="10515599" cy="349340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5" name="Google Shape;395;p55"/>
          <p:cNvSpPr txBox="1"/>
          <p:nvPr/>
        </p:nvSpPr>
        <p:spPr>
          <a:xfrm>
            <a:off x="770011" y="275350"/>
            <a:ext cx="10515600" cy="549000"/>
          </a:xfrm>
          <a:prstGeom prst="rect">
            <a:avLst/>
          </a:prstGeom>
          <a:noFill/>
          <a:ln>
            <a:noFill/>
          </a:ln>
        </p:spPr>
        <p:txBody>
          <a:bodyPr anchorCtr="0" anchor="ctr" bIns="45700" lIns="91425" spcFirstLastPara="1" rIns="91425" wrap="square" tIns="45700">
            <a:normAutofit fontScale="47500" lnSpcReduction="20000"/>
          </a:bodyPr>
          <a:lstStyle/>
          <a:p>
            <a:pPr indent="0" lvl="0" marL="0" marR="0" rtl="0" algn="l">
              <a:lnSpc>
                <a:spcPct val="90000"/>
              </a:lnSpc>
              <a:spcBef>
                <a:spcPts val="0"/>
              </a:spcBef>
              <a:spcAft>
                <a:spcPts val="0"/>
              </a:spcAft>
              <a:buClr>
                <a:srgbClr val="0B49CB"/>
              </a:buClr>
              <a:buSzPct val="94999"/>
              <a:buFont typeface="Arial"/>
              <a:buNone/>
            </a:pPr>
            <a:r>
              <a:rPr lang="en-US" sz="4210">
                <a:solidFill>
                  <a:srgbClr val="0B49CB"/>
                </a:solidFill>
              </a:rPr>
              <a:t>The scatter plots shows Payload vs Launch Outcome for all sites, with </a:t>
            </a:r>
            <a:r>
              <a:rPr lang="en-US" sz="4210">
                <a:solidFill>
                  <a:srgbClr val="0B49CB"/>
                </a:solidFill>
              </a:rPr>
              <a:t>different</a:t>
            </a:r>
            <a:r>
              <a:rPr lang="en-US" sz="4210">
                <a:solidFill>
                  <a:srgbClr val="0B49CB"/>
                </a:solidFill>
              </a:rPr>
              <a:t> payload mass selected by the range slider</a:t>
            </a:r>
            <a:endParaRPr sz="1610"/>
          </a:p>
        </p:txBody>
      </p:sp>
      <p:pic>
        <p:nvPicPr>
          <p:cNvPr id="396" name="Google Shape;396;p55"/>
          <p:cNvPicPr preferRelativeResize="0"/>
          <p:nvPr/>
        </p:nvPicPr>
        <p:blipFill>
          <a:blip r:embed="rId4">
            <a:alphaModFix/>
          </a:blip>
          <a:stretch>
            <a:fillRect/>
          </a:stretch>
        </p:blipFill>
        <p:spPr>
          <a:xfrm>
            <a:off x="770000" y="1763438"/>
            <a:ext cx="8178499" cy="2388050"/>
          </a:xfrm>
          <a:prstGeom prst="rect">
            <a:avLst/>
          </a:prstGeom>
          <a:noFill/>
          <a:ln>
            <a:noFill/>
          </a:ln>
        </p:spPr>
      </p:pic>
      <p:sp>
        <p:nvSpPr>
          <p:cNvPr id="397" name="Google Shape;397;p55"/>
          <p:cNvSpPr txBox="1"/>
          <p:nvPr/>
        </p:nvSpPr>
        <p:spPr>
          <a:xfrm>
            <a:off x="9186700" y="2441825"/>
            <a:ext cx="1984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Payload between 0 kg to 3000 kg</a:t>
            </a:r>
            <a:endParaRPr sz="1600"/>
          </a:p>
        </p:txBody>
      </p:sp>
      <p:pic>
        <p:nvPicPr>
          <p:cNvPr id="398" name="Google Shape;398;p55"/>
          <p:cNvPicPr preferRelativeResize="0"/>
          <p:nvPr/>
        </p:nvPicPr>
        <p:blipFill>
          <a:blip r:embed="rId5">
            <a:alphaModFix/>
          </a:blip>
          <a:stretch>
            <a:fillRect/>
          </a:stretch>
        </p:blipFill>
        <p:spPr>
          <a:xfrm>
            <a:off x="3100375" y="4230438"/>
            <a:ext cx="7880934" cy="2397374"/>
          </a:xfrm>
          <a:prstGeom prst="rect">
            <a:avLst/>
          </a:prstGeom>
          <a:noFill/>
          <a:ln>
            <a:noFill/>
          </a:ln>
        </p:spPr>
      </p:pic>
      <p:sp>
        <p:nvSpPr>
          <p:cNvPr id="399" name="Google Shape;399;p55"/>
          <p:cNvSpPr txBox="1"/>
          <p:nvPr/>
        </p:nvSpPr>
        <p:spPr>
          <a:xfrm>
            <a:off x="770000" y="5090575"/>
            <a:ext cx="220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Payload between 3000 kg to 10000 kg</a:t>
            </a:r>
            <a:endParaRPr sz="1600"/>
          </a:p>
        </p:txBody>
      </p:sp>
      <p:sp>
        <p:nvSpPr>
          <p:cNvPr id="400" name="Google Shape;400;p55"/>
          <p:cNvSpPr txBox="1"/>
          <p:nvPr/>
        </p:nvSpPr>
        <p:spPr>
          <a:xfrm>
            <a:off x="770000" y="1366575"/>
            <a:ext cx="106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These two scatter plots shows the success rate of the payload ranging from 0 - 3000 kg is </a:t>
            </a:r>
            <a:r>
              <a:rPr lang="en-US"/>
              <a:t>higher</a:t>
            </a:r>
            <a:r>
              <a:rPr lang="en-US"/>
              <a:t> than 3000 - 1000 kg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1" name="Google Shape;411;p57"/>
          <p:cNvSpPr txBox="1"/>
          <p:nvPr>
            <p:ph idx="1" type="body"/>
          </p:nvPr>
        </p:nvSpPr>
        <p:spPr>
          <a:xfrm>
            <a:off x="770000" y="1455575"/>
            <a:ext cx="10132800" cy="4438200"/>
          </a:xfrm>
          <a:prstGeom prst="rect">
            <a:avLst/>
          </a:prstGeom>
          <a:noFill/>
          <a:ln>
            <a:noFill/>
          </a:ln>
        </p:spPr>
        <p:txBody>
          <a:bodyPr anchorCtr="0" anchor="t" bIns="45700" lIns="91425" spcFirstLastPara="1" rIns="91425" wrap="square" tIns="45700">
            <a:normAutofit/>
          </a:bodyPr>
          <a:lstStyle/>
          <a:p>
            <a:pPr indent="-241300" lvl="0" marL="228600" marR="0" rtl="0" algn="l">
              <a:lnSpc>
                <a:spcPct val="100000"/>
              </a:lnSpc>
              <a:spcBef>
                <a:spcPts val="0"/>
              </a:spcBef>
              <a:spcAft>
                <a:spcPts val="0"/>
              </a:spcAft>
              <a:buClr>
                <a:srgbClr val="292929"/>
              </a:buClr>
              <a:buSzPts val="2400"/>
              <a:buFont typeface="Arial"/>
              <a:buChar char="•"/>
            </a:pPr>
            <a:r>
              <a:rPr lang="en-US" sz="2400">
                <a:solidFill>
                  <a:srgbClr val="292929"/>
                </a:solidFill>
              </a:rPr>
              <a:t>The model with the highest classification accuracy is the decision tree classifier.</a:t>
            </a:r>
            <a:endParaRPr sz="1600"/>
          </a:p>
        </p:txBody>
      </p:sp>
      <p:sp>
        <p:nvSpPr>
          <p:cNvPr id="412" name="Google Shape;412;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13" name="Google Shape;413;p57"/>
          <p:cNvPicPr preferRelativeResize="0"/>
          <p:nvPr/>
        </p:nvPicPr>
        <p:blipFill>
          <a:blip r:embed="rId4">
            <a:alphaModFix/>
          </a:blip>
          <a:stretch>
            <a:fillRect/>
          </a:stretch>
        </p:blipFill>
        <p:spPr>
          <a:xfrm>
            <a:off x="961400" y="2367978"/>
            <a:ext cx="10132803" cy="32604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9" name="Google Shape;419;p58"/>
          <p:cNvSpPr txBox="1"/>
          <p:nvPr>
            <p:ph idx="1" type="body"/>
          </p:nvPr>
        </p:nvSpPr>
        <p:spPr>
          <a:xfrm>
            <a:off x="770006" y="2057400"/>
            <a:ext cx="46839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decision tree classifier confusion matrix demonstrates its ability to differentiate between the various classes. The biggest issue is false positives or failed landing is considered successful landing by the classifier.</a:t>
            </a:r>
            <a:endParaRPr/>
          </a:p>
        </p:txBody>
      </p:sp>
      <p:sp>
        <p:nvSpPr>
          <p:cNvPr id="420" name="Google Shape;420;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21" name="Google Shape;421;p58"/>
          <p:cNvPicPr preferRelativeResize="0"/>
          <p:nvPr/>
        </p:nvPicPr>
        <p:blipFill>
          <a:blip r:embed="rId4">
            <a:alphaModFix/>
          </a:blip>
          <a:stretch>
            <a:fillRect/>
          </a:stretch>
        </p:blipFill>
        <p:spPr>
          <a:xfrm>
            <a:off x="5629425" y="1619550"/>
            <a:ext cx="5380851" cy="4341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7" name="Google Shape;427;p59"/>
          <p:cNvSpPr txBox="1"/>
          <p:nvPr>
            <p:ph idx="1" type="body"/>
          </p:nvPr>
        </p:nvSpPr>
        <p:spPr>
          <a:xfrm>
            <a:off x="770000" y="1454350"/>
            <a:ext cx="10688100" cy="4771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In Conclusion</a:t>
            </a:r>
            <a:r>
              <a:rPr lang="en-US" sz="2200">
                <a:solidFill>
                  <a:srgbClr val="292929"/>
                </a:solidFill>
              </a:rPr>
              <a: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greatest success rate at a lunch site are the ones with larger flight amount.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From 2013 to 2020, the launch success rate has increased.</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most successful orbits were the ES-L1, GEO, HEO, SSO, and VLEO ones.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Launches at KSC LC-39A were the most successful of any site.</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For this job, the best machine learning algorithm is the Decision Tree Classifier.</a:t>
            </a:r>
            <a:endParaRPr sz="2200">
              <a:solidFill>
                <a:srgbClr val="292929"/>
              </a:solidFill>
            </a:endParaRPr>
          </a:p>
          <a:p>
            <a:pPr indent="0" lvl="0" marL="0" rtl="0" algn="l">
              <a:spcBef>
                <a:spcPts val="0"/>
              </a:spcBef>
              <a:spcAft>
                <a:spcPts val="0"/>
              </a:spcAft>
              <a:buNone/>
            </a:pPr>
            <a:r>
              <a:t/>
            </a:r>
            <a:endParaRPr sz="2200">
              <a:solidFill>
                <a:srgbClr val="292929"/>
              </a:solidFill>
            </a:endParaRPr>
          </a:p>
        </p:txBody>
      </p:sp>
      <p:sp>
        <p:nvSpPr>
          <p:cNvPr id="428" name="Google Shape;428;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gathered through scraping Wikipedia’s website and the SpaceX API.</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One-Hot Encoding was utilize to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770000" y="1491950"/>
            <a:ext cx="10515600" cy="4684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Describe how data sets were collected.</a:t>
            </a:r>
            <a:endParaRPr b="0" i="0" sz="2200" u="none" cap="none" strike="noStrike">
              <a:solidFill>
                <a:srgbClr val="292929"/>
              </a:solidFill>
              <a:latin typeface="Arial"/>
              <a:ea typeface="Arial"/>
              <a:cs typeface="Arial"/>
              <a:sym typeface="Arial"/>
            </a:endParaRPr>
          </a:p>
          <a:p>
            <a:pPr indent="-355600" lvl="1" marL="914400" marR="0" rtl="0" algn="l">
              <a:lnSpc>
                <a:spcPct val="150000"/>
              </a:lnSpc>
              <a:spcBef>
                <a:spcPts val="200"/>
              </a:spcBef>
              <a:spcAft>
                <a:spcPts val="0"/>
              </a:spcAft>
              <a:buClr>
                <a:srgbClr val="292929"/>
              </a:buClr>
              <a:buSzPts val="2000"/>
              <a:buFont typeface="Arial"/>
              <a:buChar char="○"/>
            </a:pPr>
            <a:r>
              <a:rPr lang="en-US" sz="2000">
                <a:solidFill>
                  <a:srgbClr val="292929"/>
                </a:solidFill>
              </a:rPr>
              <a:t>Data was collected using the get request to the SpaceX REST API</a:t>
            </a:r>
            <a:endParaRPr sz="2000">
              <a:solidFill>
                <a:srgbClr val="292929"/>
              </a:solidFill>
            </a:endParaRPr>
          </a:p>
          <a:p>
            <a:pPr indent="-355600" lvl="1" marL="914400" marR="0" rtl="0" algn="l">
              <a:lnSpc>
                <a:spcPct val="150000"/>
              </a:lnSpc>
              <a:spcBef>
                <a:spcPts val="200"/>
              </a:spcBef>
              <a:spcAft>
                <a:spcPts val="0"/>
              </a:spcAft>
              <a:buClr>
                <a:srgbClr val="292929"/>
              </a:buClr>
              <a:buSzPts val="2000"/>
              <a:buChar char="○"/>
            </a:pPr>
            <a:r>
              <a:rPr lang="en-US" sz="2000">
                <a:solidFill>
                  <a:srgbClr val="292929"/>
                </a:solidFill>
              </a:rPr>
              <a:t> Next, we decoded the response content as a Json the use of .json() junction call and turn it into a pandas dataframe the use of .json_normalize(). </a:t>
            </a:r>
            <a:endParaRPr sz="2000">
              <a:solidFill>
                <a:srgbClr val="292929"/>
              </a:solidFill>
            </a:endParaRPr>
          </a:p>
          <a:p>
            <a:pPr indent="-355600" lvl="1" marL="914400" marR="0" rtl="0" algn="l">
              <a:lnSpc>
                <a:spcPct val="150000"/>
              </a:lnSpc>
              <a:spcBef>
                <a:spcPts val="200"/>
              </a:spcBef>
              <a:spcAft>
                <a:spcPts val="0"/>
              </a:spcAft>
              <a:buClr>
                <a:srgbClr val="292929"/>
              </a:buClr>
              <a:buSzPts val="2000"/>
              <a:buChar char="○"/>
            </a:pPr>
            <a:r>
              <a:rPr lang="en-US" sz="2000">
                <a:solidFill>
                  <a:srgbClr val="292929"/>
                </a:solidFill>
              </a:rPr>
              <a:t>I then wiped clean the facts, checked for missing values and fill in missing values where necessary.</a:t>
            </a:r>
            <a:endParaRPr sz="2000">
              <a:solidFill>
                <a:srgbClr val="292929"/>
              </a:solidFill>
            </a:endParaRPr>
          </a:p>
          <a:p>
            <a:pPr indent="-355600" lvl="1" marL="914400" marR="0" rtl="0" algn="l">
              <a:lnSpc>
                <a:spcPct val="150000"/>
              </a:lnSpc>
              <a:spcBef>
                <a:spcPts val="200"/>
              </a:spcBef>
              <a:spcAft>
                <a:spcPts val="0"/>
              </a:spcAft>
              <a:buClr>
                <a:srgbClr val="292929"/>
              </a:buClr>
              <a:buSzPts val="2000"/>
              <a:buChar char="○"/>
            </a:pPr>
            <a:r>
              <a:rPr lang="en-US" sz="2000">
                <a:solidFill>
                  <a:srgbClr val="292929"/>
                </a:solidFill>
              </a:rPr>
              <a:t> Further, I finished internet scraping from Wikipedia for Falcon nine launch statistics with BeautifulSoup.</a:t>
            </a:r>
            <a:endParaRPr sz="2000">
              <a:solidFill>
                <a:srgbClr val="292929"/>
              </a:solidFill>
            </a:endParaRPr>
          </a:p>
          <a:p>
            <a:pPr indent="-355600" lvl="1" marL="914400" marR="0" rtl="0" algn="l">
              <a:lnSpc>
                <a:spcPct val="150000"/>
              </a:lnSpc>
              <a:spcBef>
                <a:spcPts val="200"/>
              </a:spcBef>
              <a:spcAft>
                <a:spcPts val="200"/>
              </a:spcAft>
              <a:buClr>
                <a:srgbClr val="292929"/>
              </a:buClr>
              <a:buSzPts val="2000"/>
              <a:buChar char="○"/>
            </a:pPr>
            <a:r>
              <a:rPr lang="en-US" sz="2000">
                <a:solidFill>
                  <a:srgbClr val="292929"/>
                </a:solidFill>
              </a:rPr>
              <a:t>The goal became to extract the release data as HTML table, parse the table and convert it to an pandas dataframe for future analysis.</a:t>
            </a:r>
            <a:endParaRPr sz="2000">
              <a:solidFill>
                <a:srgbClr val="292929"/>
              </a:solidFill>
            </a:endParaRPr>
          </a:p>
        </p:txBody>
      </p:sp>
      <p:sp>
        <p:nvSpPr>
          <p:cNvPr id="130" name="Google Shape;1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22"/>
          <p:cNvSpPr txBox="1"/>
          <p:nvPr>
            <p:ph idx="1" type="body"/>
          </p:nvPr>
        </p:nvSpPr>
        <p:spPr>
          <a:xfrm>
            <a:off x="820765" y="1800225"/>
            <a:ext cx="10515600" cy="4225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Used the get request to the </a:t>
            </a:r>
            <a:r>
              <a:rPr b="0" i="0" lang="en-US" sz="2200" u="none" cap="none" strike="noStrike">
                <a:solidFill>
                  <a:srgbClr val="292929"/>
                </a:solidFill>
                <a:latin typeface="Arial"/>
                <a:ea typeface="Arial"/>
                <a:cs typeface="Arial"/>
                <a:sym typeface="Arial"/>
              </a:rPr>
              <a:t>SpaceX REST API calls </a:t>
            </a:r>
            <a:r>
              <a:rPr lang="en-US" sz="2200">
                <a:solidFill>
                  <a:srgbClr val="292929"/>
                </a:solidFill>
              </a:rPr>
              <a:t>to gather the data, clean, wrangling the data, and </a:t>
            </a:r>
            <a:r>
              <a:rPr lang="en-US" sz="2200">
                <a:solidFill>
                  <a:srgbClr val="292929"/>
                </a:solidFill>
              </a:rPr>
              <a:t>formatting</a:t>
            </a:r>
            <a:endParaRPr b="0" i="0" sz="2200" u="none" cap="none" strike="noStrike">
              <a:solidFill>
                <a:srgbClr val="292929"/>
              </a:solidFill>
              <a:latin typeface="Arial"/>
              <a:ea typeface="Arial"/>
              <a:cs typeface="Arial"/>
              <a:sym typeface="Arial"/>
            </a:endParaRPr>
          </a:p>
          <a:p>
            <a:pPr indent="-266700" lvl="0" marL="228600" marR="0" rtl="0" algn="l">
              <a:lnSpc>
                <a:spcPct val="100000"/>
              </a:lnSpc>
              <a:spcBef>
                <a:spcPts val="1400"/>
              </a:spcBef>
              <a:spcAft>
                <a:spcPts val="0"/>
              </a:spcAft>
              <a:buClr>
                <a:srgbClr val="292929"/>
              </a:buClr>
              <a:buSzPts val="2800"/>
              <a:buFont typeface="Arial"/>
              <a:buChar char="•"/>
            </a:pPr>
            <a:r>
              <a:rPr lang="en-US" sz="2000"/>
              <a:t>GitHub URL: </a:t>
            </a:r>
            <a:r>
              <a:rPr lang="en-US" sz="2000" u="sng">
                <a:solidFill>
                  <a:schemeClr val="hlink"/>
                </a:solidFill>
                <a:hlinkClick r:id="rId4"/>
              </a:rPr>
              <a:t>Data Collection</a:t>
            </a:r>
            <a:endParaRPr sz="2000"/>
          </a:p>
          <a:p>
            <a:pPr indent="0" lvl="0" marL="0" marR="0" rtl="0" algn="l">
              <a:lnSpc>
                <a:spcPct val="100000"/>
              </a:lnSpc>
              <a:spcBef>
                <a:spcPts val="1400"/>
              </a:spcBef>
              <a:spcAft>
                <a:spcPts val="0"/>
              </a:spcAft>
              <a:buNone/>
            </a:pPr>
            <a:r>
              <a:t/>
            </a:r>
            <a:endParaRPr sz="20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7" name="Google Shape;137;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22"/>
          <p:cNvPicPr preferRelativeResize="0"/>
          <p:nvPr/>
        </p:nvPicPr>
        <p:blipFill>
          <a:blip r:embed="rId5">
            <a:alphaModFix/>
          </a:blip>
          <a:stretch>
            <a:fillRect/>
          </a:stretch>
        </p:blipFill>
        <p:spPr>
          <a:xfrm>
            <a:off x="820775" y="3272275"/>
            <a:ext cx="10464824" cy="2812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3"/>
          <p:cNvSpPr txBox="1"/>
          <p:nvPr>
            <p:ph idx="1" type="body"/>
          </p:nvPr>
        </p:nvSpPr>
        <p:spPr>
          <a:xfrm>
            <a:off x="922400" y="1730175"/>
            <a:ext cx="3932400" cy="4269000"/>
          </a:xfrm>
          <a:prstGeom prst="rect">
            <a:avLst/>
          </a:prstGeom>
          <a:noFill/>
          <a:ln>
            <a:noFill/>
          </a:ln>
        </p:spPr>
        <p:txBody>
          <a:bodyPr anchorCtr="0" anchor="t" bIns="45700" lIns="91425" spcFirstLastPara="1" rIns="91425" wrap="square" tIns="45700">
            <a:noAutofit/>
          </a:bodyPr>
          <a:lstStyle/>
          <a:p>
            <a:pPr indent="-215900" lvl="0" marL="228600" marR="0" rtl="0" algn="l">
              <a:lnSpc>
                <a:spcPct val="100000"/>
              </a:lnSpc>
              <a:spcBef>
                <a:spcPts val="400"/>
              </a:spcBef>
              <a:spcAft>
                <a:spcPts val="0"/>
              </a:spcAft>
              <a:buClr>
                <a:srgbClr val="292929"/>
              </a:buClr>
              <a:buSzPts val="2000"/>
              <a:buFont typeface="Arial"/>
              <a:buChar char="•"/>
            </a:pPr>
            <a:r>
              <a:rPr lang="en-US" sz="2000">
                <a:solidFill>
                  <a:srgbClr val="1F1F1F"/>
                </a:solidFill>
              </a:rPr>
              <a:t>A</a:t>
            </a:r>
            <a:r>
              <a:rPr lang="en-US" sz="2000">
                <a:solidFill>
                  <a:srgbClr val="1F1F1F"/>
                </a:solidFill>
              </a:rPr>
              <a:t>pplied webscrapping to scrape Falcon 9 launch records with BeautifulSoup </a:t>
            </a:r>
            <a:endParaRPr sz="2000">
              <a:solidFill>
                <a:srgbClr val="1F1F1F"/>
              </a:solidFill>
            </a:endParaRPr>
          </a:p>
          <a:p>
            <a:pPr indent="-215900" lvl="0" marL="228600" marR="0" rtl="0" algn="l">
              <a:lnSpc>
                <a:spcPct val="100000"/>
              </a:lnSpc>
              <a:spcBef>
                <a:spcPts val="400"/>
              </a:spcBef>
              <a:spcAft>
                <a:spcPts val="0"/>
              </a:spcAft>
              <a:buClr>
                <a:srgbClr val="292929"/>
              </a:buClr>
              <a:buSzPts val="2000"/>
              <a:buFont typeface="Arial"/>
              <a:buChar char="•"/>
            </a:pPr>
            <a:r>
              <a:rPr lang="en-US" sz="2000">
                <a:solidFill>
                  <a:srgbClr val="1F1F1F"/>
                </a:solidFill>
              </a:rPr>
              <a:t>Then parsed the table and converted it into a pandas dataframe.</a:t>
            </a:r>
            <a:endParaRPr sz="2000">
              <a:solidFill>
                <a:srgbClr val="1F1F1F"/>
              </a:solidFill>
            </a:endParaRPr>
          </a:p>
          <a:p>
            <a:pPr indent="0" lvl="0" marL="457200" marR="0" rtl="0" algn="l">
              <a:lnSpc>
                <a:spcPct val="100000"/>
              </a:lnSpc>
              <a:spcBef>
                <a:spcPts val="400"/>
              </a:spcBef>
              <a:spcAft>
                <a:spcPts val="0"/>
              </a:spcAft>
              <a:buNone/>
            </a:pPr>
            <a:r>
              <a:t/>
            </a:r>
            <a:endParaRPr sz="2000">
              <a:solidFill>
                <a:srgbClr val="1F1F1F"/>
              </a:solidFill>
            </a:endParaRPr>
          </a:p>
          <a:p>
            <a:pPr indent="-215900" lvl="0" marL="228600" marR="0" rtl="0" algn="l">
              <a:lnSpc>
                <a:spcPct val="100000"/>
              </a:lnSpc>
              <a:spcBef>
                <a:spcPts val="400"/>
              </a:spcBef>
              <a:spcAft>
                <a:spcPts val="0"/>
              </a:spcAft>
              <a:buClr>
                <a:srgbClr val="1F1F1F"/>
              </a:buClr>
              <a:buSzPts val="2000"/>
              <a:buChar char="•"/>
            </a:pPr>
            <a:r>
              <a:rPr lang="en-US" sz="2000">
                <a:solidFill>
                  <a:srgbClr val="1F1F1F"/>
                </a:solidFill>
              </a:rPr>
              <a:t>GitHub URL: </a:t>
            </a:r>
            <a:r>
              <a:rPr lang="en-US" sz="2000" u="sng">
                <a:solidFill>
                  <a:schemeClr val="hlink"/>
                </a:solidFill>
                <a:hlinkClick r:id="rId4"/>
              </a:rPr>
              <a:t>WebScrapping</a:t>
            </a:r>
            <a:endParaRPr sz="2000">
              <a:solidFill>
                <a:srgbClr val="1F1F1F"/>
              </a:solidFill>
            </a:endParaRPr>
          </a:p>
          <a:p>
            <a:pPr indent="0" lvl="0" marL="0" marR="0" rtl="0" algn="l">
              <a:lnSpc>
                <a:spcPct val="100000"/>
              </a:lnSpc>
              <a:spcBef>
                <a:spcPts val="400"/>
              </a:spcBef>
              <a:spcAft>
                <a:spcPts val="0"/>
              </a:spcAft>
              <a:buNone/>
            </a:pPr>
            <a:r>
              <a:t/>
            </a:r>
            <a:endParaRPr sz="2000">
              <a:solidFill>
                <a:srgbClr val="1F1F1F"/>
              </a:solidFill>
            </a:endParaRPr>
          </a:p>
          <a:p>
            <a:pPr indent="0" lvl="0" marL="0" marR="0" rtl="0" algn="l">
              <a:lnSpc>
                <a:spcPct val="100000"/>
              </a:lnSpc>
              <a:spcBef>
                <a:spcPts val="400"/>
              </a:spcBef>
              <a:spcAft>
                <a:spcPts val="400"/>
              </a:spcAft>
              <a:buNone/>
            </a:pPr>
            <a:r>
              <a:t/>
            </a:r>
            <a:endParaRPr sz="2000">
              <a:solidFill>
                <a:srgbClr val="1F1F1F"/>
              </a:solidFill>
            </a:endParaRPr>
          </a:p>
        </p:txBody>
      </p:sp>
      <p:sp>
        <p:nvSpPr>
          <p:cNvPr id="145" name="Google Shape;14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7" name="Google Shape;147;p23"/>
          <p:cNvPicPr preferRelativeResize="0"/>
          <p:nvPr/>
        </p:nvPicPr>
        <p:blipFill>
          <a:blip r:embed="rId5">
            <a:alphaModFix/>
          </a:blip>
          <a:stretch>
            <a:fillRect/>
          </a:stretch>
        </p:blipFill>
        <p:spPr>
          <a:xfrm>
            <a:off x="5015000" y="1501825"/>
            <a:ext cx="6343950" cy="41096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